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1232" r:id="rId5"/>
    <p:sldId id="1177" r:id="rId6"/>
    <p:sldId id="1244" r:id="rId7"/>
    <p:sldId id="259" r:id="rId8"/>
    <p:sldId id="1245" r:id="rId9"/>
    <p:sldId id="1246" r:id="rId10"/>
    <p:sldId id="265" r:id="rId11"/>
    <p:sldId id="264" r:id="rId12"/>
    <p:sldId id="1243" r:id="rId13"/>
    <p:sldId id="1242" r:id="rId14"/>
    <p:sldId id="1241" r:id="rId15"/>
    <p:sldId id="1240" r:id="rId16"/>
    <p:sldId id="1239" r:id="rId17"/>
    <p:sldId id="1238" r:id="rId18"/>
    <p:sldId id="1237" r:id="rId19"/>
    <p:sldId id="1236" r:id="rId20"/>
    <p:sldId id="1235" r:id="rId21"/>
    <p:sldId id="262" r:id="rId22"/>
    <p:sldId id="1234" r:id="rId23"/>
    <p:sldId id="1233" r:id="rId24"/>
    <p:sldId id="263" r:id="rId2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C6A"/>
    <a:srgbClr val="183E49"/>
    <a:srgbClr val="2159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78" autoAdjust="0"/>
  </p:normalViewPr>
  <p:slideViewPr>
    <p:cSldViewPr snapToGrid="0">
      <p:cViewPr varScale="1">
        <p:scale>
          <a:sx n="99" d="100"/>
          <a:sy n="99" d="100"/>
        </p:scale>
        <p:origin x="8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347A4D-7F5E-4645-A904-9BDA6B592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B65B82C-33CB-4A5D-9C4A-96CABE9933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1C755D5-A89E-4DA0-A5E9-D0056932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9D40-3974-486D-AE4A-9F8E33203F87}" type="datetimeFigureOut">
              <a:rPr lang="hu-HU" smtClean="0"/>
              <a:t>2025. 10. 06.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E669AE5-882A-4EA2-A7A5-3E631DCCD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6EE85E8-8894-490C-A780-37E114CB0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6166-DE14-4B08-BC24-0BFADD2C0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3957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05037D-FBED-43D4-B20C-07683FB3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793ED82-CC53-444F-87F2-68FE5CEF5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E7E7A3E-C4D7-45B5-A72E-69CF898AE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9D40-3974-486D-AE4A-9F8E33203F87}" type="datetimeFigureOut">
              <a:rPr lang="hu-HU" smtClean="0"/>
              <a:t>2025. 10. 06.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9724381-7C96-4215-8399-3920F2C10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135E9FB-B252-4800-A1CC-D337C8109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6166-DE14-4B08-BC24-0BFADD2C0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7481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B6921695-2567-4614-99F3-B1AEB4DD76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99C1ADA-1E85-495D-9530-5CFFD586B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552C499-8D56-44F1-9D0D-905EE356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9D40-3974-486D-AE4A-9F8E33203F87}" type="datetimeFigureOut">
              <a:rPr lang="hu-HU" smtClean="0"/>
              <a:t>2025. 10. 06.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D78361F-7535-4272-B8A5-AF12E9020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3284A6A-5D33-48D5-9CB7-93C7EF81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6166-DE14-4B08-BC24-0BFADD2C0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0130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74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81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48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07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98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00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1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61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E1CEB6B-1267-454B-B8F9-5026A6A4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C0ECF5D-75B6-4F10-A566-18228EF09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34001F1-8CDD-47D1-80EF-8378DA7D9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9D40-3974-486D-AE4A-9F8E33203F87}" type="datetimeFigureOut">
              <a:rPr lang="hu-HU" smtClean="0"/>
              <a:t>2025. 10. 06.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9AB1D48-0D2B-4A7D-9D3F-9D496919A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BC1ADB0-CB75-45CA-B13F-0E100DA4E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6166-DE14-4B08-BC24-0BFADD2C0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57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03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73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33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98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612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74E5864-C87F-41DF-B130-4DAC036BE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B10F9F5-E109-4922-8818-94BA179D5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1BADF5B-A2F2-4309-B510-EADFD4853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9D40-3974-486D-AE4A-9F8E33203F87}" type="datetimeFigureOut">
              <a:rPr lang="hu-HU" smtClean="0"/>
              <a:t>2025. 10. 06.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4A5FC3C-E527-4C83-A46F-128963BDB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C651D91-5A4B-42EE-A145-6FA4F9FA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6166-DE14-4B08-BC24-0BFADD2C0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371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B469D3-1A12-49E8-817A-16DB2BC92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B291EFF-7EA9-4EEB-A754-85A62A1E5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0D655D2-B99E-4B95-BA44-EB60C7FDD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427E235-1769-4428-80D8-2120247BE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9D40-3974-486D-AE4A-9F8E33203F87}" type="datetimeFigureOut">
              <a:rPr lang="hu-HU" smtClean="0"/>
              <a:t>2025. 10. 06.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56E9AC3-C51D-4DE6-A8C0-74A604E53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F119119-D579-4D23-A66E-6C3CC87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6166-DE14-4B08-BC24-0BFADD2C0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712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49B69B-9866-4BE3-A03E-6E0CB5C53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C7D0A0F-AE80-4873-8C40-72A2E1888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70B3862-3901-4577-BCA5-D395B5D14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5A5197C-7B6B-4BE2-AC37-6529B1BCC3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0B7BC68F-306D-46E4-908F-391A8EE40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4E3CEAA0-B5C5-4B68-B43F-8DE1C47B3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9D40-3974-486D-AE4A-9F8E33203F87}" type="datetimeFigureOut">
              <a:rPr lang="hu-HU" smtClean="0"/>
              <a:t>2025. 10. 06.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5B17CFF-34E6-4276-AB09-15B428375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5A57D83F-0144-4B21-84CF-8DF99A039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6166-DE14-4B08-BC24-0BFADD2C0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1238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D11FA6-49B6-4FD8-BE43-ACFB11AA0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1D2F80D9-DB82-420F-82A9-2213F6799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9D40-3974-486D-AE4A-9F8E33203F87}" type="datetimeFigureOut">
              <a:rPr lang="hu-HU" smtClean="0"/>
              <a:t>2025. 10. 06.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3ABCCF1-DAF9-4874-A4F4-863301300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5803DC1-AA75-42D0-BE3F-00E6797FB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6166-DE14-4B08-BC24-0BFADD2C0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7186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FCF895B3-6D53-4979-8E82-143EE57C5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9D40-3974-486D-AE4A-9F8E33203F87}" type="datetimeFigureOut">
              <a:rPr lang="hu-HU" smtClean="0"/>
              <a:t>2025. 10. 06.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920F4DF-79A7-461F-A1EE-B71008D26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A737EEE-D268-4342-8D9B-33BF90477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6166-DE14-4B08-BC24-0BFADD2C0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6550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B2C3A8-BBAB-47B8-B562-ABBC50388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6C88B48-B2AD-4AC0-97B1-534E59A4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00864AD-9458-409D-9E8F-A956ED2BF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16BDB10-0235-4B8C-964E-E9EE4CE08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9D40-3974-486D-AE4A-9F8E33203F87}" type="datetimeFigureOut">
              <a:rPr lang="hu-HU" smtClean="0"/>
              <a:t>2025. 10. 06.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81875EE-FFA9-42DB-9070-30C3DBC3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03B3FF6-5D41-4876-AC44-D8A771579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6166-DE14-4B08-BC24-0BFADD2C0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0089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AA97479-8518-4740-AD4F-449A6B87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C0E0379D-F43B-4FEC-926B-264CDF6ADD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7F7C08F-4AC5-41AA-9D21-DC96F42F9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17FF693-1576-4E57-8CCC-0E1F7AE5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9D40-3974-486D-AE4A-9F8E33203F87}" type="datetimeFigureOut">
              <a:rPr lang="hu-HU" smtClean="0"/>
              <a:t>2025. 10. 06.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A049EA0-2371-40E5-8DCC-3112AF7FE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EB9B9BE-CCC6-45DB-9C5A-922480D1A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6166-DE14-4B08-BC24-0BFADD2C0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7708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6D3630E5-F139-4552-A913-8CE7FD8A1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4FECA7E-963B-4E13-AF9B-85DAA0D47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4E24874-590D-45A6-831F-8DD8F6345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C9D40-3974-486D-AE4A-9F8E33203F87}" type="datetimeFigureOut">
              <a:rPr lang="hu-HU" smtClean="0"/>
              <a:t>2025. 10. 06.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AE414E4-0253-42E9-8682-EAFBC36B7B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29210B3-F77C-4C63-9513-BFEE2FB82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36166-DE14-4B08-BC24-0BFADD2C0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8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5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CE503588-D098-44C8-BA9F-701B02764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578A56F-27BA-E4B6-4070-A7601D3962C4}"/>
              </a:ext>
            </a:extLst>
          </p:cNvPr>
          <p:cNvSpPr/>
          <p:nvPr/>
        </p:nvSpPr>
        <p:spPr>
          <a:xfrm>
            <a:off x="304800" y="2235200"/>
            <a:ext cx="6465455" cy="3740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016B05-058B-24CC-54FC-F3865DDE208A}"/>
              </a:ext>
            </a:extLst>
          </p:cNvPr>
          <p:cNvSpPr txBox="1"/>
          <p:nvPr/>
        </p:nvSpPr>
        <p:spPr>
          <a:xfrm>
            <a:off x="565425" y="1838578"/>
            <a:ext cx="6160654" cy="1632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lnSpc>
                <a:spcPts val="6528"/>
              </a:lnSpc>
              <a:spcAft>
                <a:spcPts val="4620"/>
              </a:spcAft>
            </a:pPr>
            <a:r>
              <a:rPr lang="ru-RU" sz="3200" b="1" dirty="0">
                <a:solidFill>
                  <a:srgbClr val="215968"/>
                </a:solidFill>
                <a:latin typeface="Segoe UI"/>
              </a:rPr>
              <a:t>Перспективы венгерской статистики</a:t>
            </a:r>
            <a:endParaRPr lang="en-US" sz="3200" b="1" dirty="0">
              <a:solidFill>
                <a:srgbClr val="215968"/>
              </a:solidFill>
              <a:latin typeface="Segoe U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B48344D-B6C8-1C03-02E0-B421A8B7AC4B}"/>
              </a:ext>
            </a:extLst>
          </p:cNvPr>
          <p:cNvSpPr/>
          <p:nvPr/>
        </p:nvSpPr>
        <p:spPr>
          <a:xfrm>
            <a:off x="565425" y="4706696"/>
            <a:ext cx="6204830" cy="101119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spcBef>
                <a:spcPts val="4620"/>
              </a:spcBef>
              <a:spcAft>
                <a:spcPts val="630"/>
              </a:spcAft>
            </a:pPr>
            <a:r>
              <a:rPr lang="ru-RU" b="1" dirty="0">
                <a:solidFill>
                  <a:srgbClr val="215968"/>
                </a:solidFill>
                <a:latin typeface="Segoe UI"/>
              </a:rPr>
              <a:t>Арон </a:t>
            </a:r>
            <a:r>
              <a:rPr lang="ru-RU" b="1" dirty="0" err="1">
                <a:solidFill>
                  <a:srgbClr val="215968"/>
                </a:solidFill>
                <a:latin typeface="Segoe UI"/>
              </a:rPr>
              <a:t>Кинчеш</a:t>
            </a:r>
            <a:r>
              <a:rPr lang="ru-RU" b="1" dirty="0">
                <a:solidFill>
                  <a:srgbClr val="215968"/>
                </a:solidFill>
                <a:latin typeface="Segoe UI"/>
              </a:rPr>
              <a:t>, доктор наук                                 Президент Центрального статистического управления Венгрии</a:t>
            </a:r>
            <a:endParaRPr lang="en-US" sz="1800" dirty="0">
              <a:solidFill>
                <a:srgbClr val="215968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246714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A21E519F-4F92-446D-82E7-401DC0F3C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2B0FAB-4A4B-1D21-7375-23E080231613}"/>
              </a:ext>
            </a:extLst>
          </p:cNvPr>
          <p:cNvSpPr/>
          <p:nvPr/>
        </p:nvSpPr>
        <p:spPr>
          <a:xfrm>
            <a:off x="679196" y="117117"/>
            <a:ext cx="10833608" cy="127757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noAutofit/>
          </a:bodyPr>
          <a:lstStyle/>
          <a:p>
            <a:pPr indent="0">
              <a:spcAft>
                <a:spcPts val="1050"/>
              </a:spcAft>
            </a:pPr>
            <a:r>
              <a:rPr lang="ru-RU" sz="2600" b="1" dirty="0">
                <a:solidFill>
                  <a:srgbClr val="215968"/>
                </a:solidFill>
                <a:latin typeface="Segoe UI"/>
              </a:rPr>
              <a:t>Индекс стоимости розничной торговли в Венгрии, апрель 2025 г.</a:t>
            </a:r>
          </a:p>
          <a:p>
            <a:pPr indent="0" algn="ctr">
              <a:spcAft>
                <a:spcPts val="1050"/>
              </a:spcAft>
            </a:pPr>
            <a:r>
              <a:rPr lang="ru-RU" sz="2500" b="1" dirty="0">
                <a:solidFill>
                  <a:srgbClr val="215968"/>
                </a:solidFill>
                <a:latin typeface="Segoe UI"/>
              </a:rPr>
              <a:t>(за аналогичный период предыдущего года = 100)</a:t>
            </a:r>
            <a:endParaRPr lang="en-US" sz="2500" dirty="0">
              <a:solidFill>
                <a:srgbClr val="215968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2DB038-4010-BD93-93A6-887AFDFA136B}"/>
              </a:ext>
            </a:extLst>
          </p:cNvPr>
          <p:cNvSpPr txBox="1"/>
          <p:nvPr/>
        </p:nvSpPr>
        <p:spPr>
          <a:xfrm>
            <a:off x="9310255" y="3729305"/>
            <a:ext cx="171334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15968"/>
                </a:solidFill>
                <a:latin typeface="Segoe UI"/>
              </a:rPr>
              <a:t>Нет значения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67692-4BFD-00BF-CB9C-A272EB5CF4EB}"/>
              </a:ext>
            </a:extLst>
          </p:cNvPr>
          <p:cNvSpPr txBox="1"/>
          <p:nvPr/>
        </p:nvSpPr>
        <p:spPr>
          <a:xfrm>
            <a:off x="8977099" y="4359564"/>
            <a:ext cx="2364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15968"/>
                </a:solidFill>
              </a:rPr>
              <a:t>1 </a:t>
            </a:r>
            <a:r>
              <a:rPr lang="ru-RU" dirty="0">
                <a:solidFill>
                  <a:srgbClr val="215968"/>
                </a:solidFill>
              </a:rPr>
              <a:t>клетка = 5 км </a:t>
            </a:r>
            <a:r>
              <a:rPr lang="en-US" dirty="0">
                <a:solidFill>
                  <a:srgbClr val="215968"/>
                </a:solidFill>
              </a:rPr>
              <a:t>x 5</a:t>
            </a:r>
            <a:r>
              <a:rPr lang="ru-RU" dirty="0">
                <a:solidFill>
                  <a:srgbClr val="215968"/>
                </a:solidFill>
              </a:rPr>
              <a:t> км</a:t>
            </a:r>
          </a:p>
        </p:txBody>
      </p:sp>
    </p:spTree>
    <p:extLst>
      <p:ext uri="{BB962C8B-B14F-4D97-AF65-F5344CB8AC3E}">
        <p14:creationId xmlns:p14="http://schemas.microsoft.com/office/powerpoint/2010/main" val="4142158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453FB52-F9DF-4650-AE19-E2DF621C1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4D968-7A58-C361-86C6-F43977874762}"/>
              </a:ext>
            </a:extLst>
          </p:cNvPr>
          <p:cNvSpPr txBox="1"/>
          <p:nvPr/>
        </p:nvSpPr>
        <p:spPr>
          <a:xfrm>
            <a:off x="475672" y="137438"/>
            <a:ext cx="11485419" cy="15286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0" algn="ctr">
              <a:spcAft>
                <a:spcPts val="1050"/>
              </a:spcAft>
            </a:pPr>
            <a:r>
              <a:rPr lang="ru-RU" sz="2500" b="1" dirty="0">
                <a:solidFill>
                  <a:srgbClr val="215968"/>
                </a:solidFill>
                <a:latin typeface="Segoe UI"/>
              </a:rPr>
              <a:t>Индекс стоимости розничной торговли в Будапеште, апрель 2020 г.</a:t>
            </a:r>
          </a:p>
          <a:p>
            <a:pPr indent="0" algn="ctr">
              <a:spcAft>
                <a:spcPts val="1050"/>
              </a:spcAft>
            </a:pPr>
            <a:r>
              <a:rPr lang="ru-RU" sz="2500" b="1" dirty="0">
                <a:solidFill>
                  <a:srgbClr val="215968"/>
                </a:solidFill>
                <a:latin typeface="Segoe UI"/>
              </a:rPr>
              <a:t>(за аналогичный период предыдущего года = 100)</a:t>
            </a:r>
          </a:p>
          <a:p>
            <a:pPr indent="0" algn="ctr">
              <a:spcAft>
                <a:spcPts val="1050"/>
              </a:spcAft>
            </a:pPr>
            <a:endParaRPr lang="en-US" sz="2500" dirty="0">
              <a:solidFill>
                <a:srgbClr val="215968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1D1E5-40AE-3903-AE22-E2A709A5E4E8}"/>
              </a:ext>
            </a:extLst>
          </p:cNvPr>
          <p:cNvSpPr txBox="1"/>
          <p:nvPr/>
        </p:nvSpPr>
        <p:spPr>
          <a:xfrm>
            <a:off x="9310255" y="3729305"/>
            <a:ext cx="171334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15968"/>
                </a:solidFill>
                <a:latin typeface="Segoe UI"/>
              </a:rPr>
              <a:t>Нет значения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D2913D-9670-A5FF-E797-B1A701EE99D0}"/>
              </a:ext>
            </a:extLst>
          </p:cNvPr>
          <p:cNvSpPr txBox="1"/>
          <p:nvPr/>
        </p:nvSpPr>
        <p:spPr>
          <a:xfrm>
            <a:off x="8977099" y="4359564"/>
            <a:ext cx="2364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15968"/>
                </a:solidFill>
              </a:rPr>
              <a:t>1 </a:t>
            </a:r>
            <a:r>
              <a:rPr lang="ru-RU" dirty="0">
                <a:solidFill>
                  <a:srgbClr val="215968"/>
                </a:solidFill>
              </a:rPr>
              <a:t>клетка = 5 км </a:t>
            </a:r>
            <a:r>
              <a:rPr lang="en-US" dirty="0">
                <a:solidFill>
                  <a:srgbClr val="215968"/>
                </a:solidFill>
              </a:rPr>
              <a:t>x 5</a:t>
            </a:r>
            <a:r>
              <a:rPr lang="ru-RU" dirty="0">
                <a:solidFill>
                  <a:srgbClr val="215968"/>
                </a:solidFill>
              </a:rPr>
              <a:t> км</a:t>
            </a:r>
          </a:p>
        </p:txBody>
      </p:sp>
    </p:spTree>
    <p:extLst>
      <p:ext uri="{BB962C8B-B14F-4D97-AF65-F5344CB8AC3E}">
        <p14:creationId xmlns:p14="http://schemas.microsoft.com/office/powerpoint/2010/main" val="2579815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4DE7927D-13E2-4401-BB5E-A64E76F51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55BC12-6BB6-700F-F0CD-FDD14A81F467}"/>
              </a:ext>
            </a:extLst>
          </p:cNvPr>
          <p:cNvSpPr txBox="1"/>
          <p:nvPr/>
        </p:nvSpPr>
        <p:spPr>
          <a:xfrm>
            <a:off x="475672" y="137438"/>
            <a:ext cx="11485419" cy="15286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0" algn="ctr">
              <a:spcAft>
                <a:spcPts val="1050"/>
              </a:spcAft>
            </a:pPr>
            <a:r>
              <a:rPr lang="ru-RU" sz="2500" b="1" dirty="0">
                <a:solidFill>
                  <a:srgbClr val="215968"/>
                </a:solidFill>
                <a:latin typeface="Segoe UI"/>
              </a:rPr>
              <a:t>Индекс стоимости розничной торговли в Будапеште, апрель 2025 г.</a:t>
            </a:r>
          </a:p>
          <a:p>
            <a:pPr indent="0" algn="ctr">
              <a:spcAft>
                <a:spcPts val="1050"/>
              </a:spcAft>
            </a:pPr>
            <a:r>
              <a:rPr lang="ru-RU" sz="2500" b="1" dirty="0">
                <a:solidFill>
                  <a:srgbClr val="215968"/>
                </a:solidFill>
                <a:latin typeface="Segoe UI"/>
              </a:rPr>
              <a:t>(за аналогичный период предыдущего года = 100)</a:t>
            </a:r>
          </a:p>
          <a:p>
            <a:pPr indent="0" algn="ctr">
              <a:spcAft>
                <a:spcPts val="1050"/>
              </a:spcAft>
            </a:pPr>
            <a:endParaRPr lang="en-US" sz="2500" dirty="0">
              <a:solidFill>
                <a:srgbClr val="215968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B00D37-6A55-A898-3094-CB6C45326958}"/>
              </a:ext>
            </a:extLst>
          </p:cNvPr>
          <p:cNvSpPr txBox="1"/>
          <p:nvPr/>
        </p:nvSpPr>
        <p:spPr>
          <a:xfrm>
            <a:off x="9310255" y="3729305"/>
            <a:ext cx="171334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15968"/>
                </a:solidFill>
                <a:latin typeface="Segoe UI"/>
              </a:rPr>
              <a:t>Нет значения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86A927-465B-68E6-A012-0378AD178AF5}"/>
              </a:ext>
            </a:extLst>
          </p:cNvPr>
          <p:cNvSpPr txBox="1"/>
          <p:nvPr/>
        </p:nvSpPr>
        <p:spPr>
          <a:xfrm>
            <a:off x="8977099" y="4359564"/>
            <a:ext cx="2364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15968"/>
                </a:solidFill>
              </a:rPr>
              <a:t>1 </a:t>
            </a:r>
            <a:r>
              <a:rPr lang="ru-RU" dirty="0">
                <a:solidFill>
                  <a:srgbClr val="215968"/>
                </a:solidFill>
              </a:rPr>
              <a:t>клетка = 5 км </a:t>
            </a:r>
            <a:r>
              <a:rPr lang="en-US" dirty="0">
                <a:solidFill>
                  <a:srgbClr val="215968"/>
                </a:solidFill>
              </a:rPr>
              <a:t>x 5</a:t>
            </a:r>
            <a:r>
              <a:rPr lang="ru-RU" dirty="0">
                <a:solidFill>
                  <a:srgbClr val="215968"/>
                </a:solidFill>
              </a:rPr>
              <a:t> км</a:t>
            </a:r>
          </a:p>
        </p:txBody>
      </p:sp>
    </p:spTree>
    <p:extLst>
      <p:ext uri="{BB962C8B-B14F-4D97-AF65-F5344CB8AC3E}">
        <p14:creationId xmlns:p14="http://schemas.microsoft.com/office/powerpoint/2010/main" val="1723431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05B8302B-06F8-4DD5-982B-144C11E5D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BF2523-9BB4-6E43-CB58-9DDA7B825AD2}"/>
              </a:ext>
            </a:extLst>
          </p:cNvPr>
          <p:cNvSpPr/>
          <p:nvPr/>
        </p:nvSpPr>
        <p:spPr>
          <a:xfrm>
            <a:off x="794327" y="120073"/>
            <a:ext cx="10741891" cy="1339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AAAD7D-C3F0-694E-0ED1-AB8BF33B9477}"/>
              </a:ext>
            </a:extLst>
          </p:cNvPr>
          <p:cNvSpPr txBox="1"/>
          <p:nvPr/>
        </p:nvSpPr>
        <p:spPr>
          <a:xfrm>
            <a:off x="1043709" y="266489"/>
            <a:ext cx="10492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Розничные продажи по адресам, Будапешт, январь 2025 г.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99B0A9E-2340-B9EA-F19D-260C6188D0B2}"/>
              </a:ext>
            </a:extLst>
          </p:cNvPr>
          <p:cNvSpPr/>
          <p:nvPr/>
        </p:nvSpPr>
        <p:spPr>
          <a:xfrm>
            <a:off x="175491" y="2087418"/>
            <a:ext cx="4239491" cy="1644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DC30FE-4A60-83E2-A483-004A9354AFEC}"/>
              </a:ext>
            </a:extLst>
          </p:cNvPr>
          <p:cNvSpPr txBox="1"/>
          <p:nvPr/>
        </p:nvSpPr>
        <p:spPr>
          <a:xfrm>
            <a:off x="290945" y="2129464"/>
            <a:ext cx="41240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 2019 года данные даже на уровне улиц и номеров домов стали доступны на основе данных онлайн-касс.</a:t>
            </a:r>
          </a:p>
        </p:txBody>
      </p:sp>
    </p:spTree>
    <p:extLst>
      <p:ext uri="{BB962C8B-B14F-4D97-AF65-F5344CB8AC3E}">
        <p14:creationId xmlns:p14="http://schemas.microsoft.com/office/powerpoint/2010/main" val="1473072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838D601C-0E62-4D39-BFFB-FF6FCFDBF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ECE170-4165-C1A2-8D50-EF69CFEB7AF0}"/>
              </a:ext>
            </a:extLst>
          </p:cNvPr>
          <p:cNvSpPr txBox="1"/>
          <p:nvPr/>
        </p:nvSpPr>
        <p:spPr>
          <a:xfrm>
            <a:off x="9198772" y="5218546"/>
            <a:ext cx="2364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15968"/>
                </a:solidFill>
              </a:rPr>
              <a:t>1 </a:t>
            </a:r>
            <a:r>
              <a:rPr lang="ru-RU" dirty="0">
                <a:solidFill>
                  <a:srgbClr val="215968"/>
                </a:solidFill>
              </a:rPr>
              <a:t>клетка = 1 км </a:t>
            </a:r>
            <a:r>
              <a:rPr lang="en-US" dirty="0">
                <a:solidFill>
                  <a:srgbClr val="215968"/>
                </a:solidFill>
              </a:rPr>
              <a:t>x </a:t>
            </a:r>
            <a:r>
              <a:rPr lang="ru-RU" dirty="0">
                <a:solidFill>
                  <a:srgbClr val="215968"/>
                </a:solidFill>
              </a:rPr>
              <a:t>1 км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C7F5F56-61D1-2676-1DEE-35B4EC85576D}"/>
              </a:ext>
            </a:extLst>
          </p:cNvPr>
          <p:cNvSpPr/>
          <p:nvPr/>
        </p:nvSpPr>
        <p:spPr>
          <a:xfrm>
            <a:off x="2872509" y="184727"/>
            <a:ext cx="6640946" cy="655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2EEAE-0BF5-F146-2D26-B6831B449081}"/>
              </a:ext>
            </a:extLst>
          </p:cNvPr>
          <p:cNvSpPr txBox="1"/>
          <p:nvPr/>
        </p:nvSpPr>
        <p:spPr>
          <a:xfrm>
            <a:off x="2678545" y="184727"/>
            <a:ext cx="74445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Плотность населения Венгрии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A69ABF-A69E-1396-AC57-93EEF2FE54DE}"/>
              </a:ext>
            </a:extLst>
          </p:cNvPr>
          <p:cNvSpPr txBox="1"/>
          <p:nvPr/>
        </p:nvSpPr>
        <p:spPr>
          <a:xfrm>
            <a:off x="9264072" y="3059668"/>
            <a:ext cx="17179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Человек</a:t>
            </a:r>
            <a:r>
              <a:rPr lang="en-US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ru-RU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км²</a:t>
            </a:r>
          </a:p>
        </p:txBody>
      </p:sp>
    </p:spTree>
    <p:extLst>
      <p:ext uri="{BB962C8B-B14F-4D97-AF65-F5344CB8AC3E}">
        <p14:creationId xmlns:p14="http://schemas.microsoft.com/office/powerpoint/2010/main" val="3750733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F440413B-496E-4416-AE80-9E50DCB34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07CAE7-F8C3-3B8E-9BC6-E1678E30154E}"/>
              </a:ext>
            </a:extLst>
          </p:cNvPr>
          <p:cNvSpPr txBox="1"/>
          <p:nvPr/>
        </p:nvSpPr>
        <p:spPr>
          <a:xfrm>
            <a:off x="775854" y="157018"/>
            <a:ext cx="1125912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Численность иммигрантов из стран СНГ (2025 г.)</a:t>
            </a:r>
          </a:p>
        </p:txBody>
      </p:sp>
    </p:spTree>
    <p:extLst>
      <p:ext uri="{BB962C8B-B14F-4D97-AF65-F5344CB8AC3E}">
        <p14:creationId xmlns:p14="http://schemas.microsoft.com/office/powerpoint/2010/main" val="1912147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84D2C84-B8E1-4F50-8501-78F4F0183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CFC992-B1B1-0D5D-E482-042BB829AA48}"/>
              </a:ext>
            </a:extLst>
          </p:cNvPr>
          <p:cNvSpPr txBox="1"/>
          <p:nvPr/>
        </p:nvSpPr>
        <p:spPr>
          <a:xfrm>
            <a:off x="9309608" y="5237019"/>
            <a:ext cx="2364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15968"/>
                </a:solidFill>
              </a:rPr>
              <a:t>1 </a:t>
            </a:r>
            <a:r>
              <a:rPr lang="ru-RU" dirty="0">
                <a:solidFill>
                  <a:srgbClr val="215968"/>
                </a:solidFill>
              </a:rPr>
              <a:t>клетка = 1 км </a:t>
            </a:r>
            <a:r>
              <a:rPr lang="en-US" dirty="0">
                <a:solidFill>
                  <a:srgbClr val="215968"/>
                </a:solidFill>
              </a:rPr>
              <a:t>x </a:t>
            </a:r>
            <a:r>
              <a:rPr lang="ru-RU" dirty="0">
                <a:solidFill>
                  <a:srgbClr val="215968"/>
                </a:solidFill>
              </a:rPr>
              <a:t>1 км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BB58AC-CC5B-1AF0-B144-FA88787D4213}"/>
              </a:ext>
            </a:extLst>
          </p:cNvPr>
          <p:cNvSpPr txBox="1"/>
          <p:nvPr/>
        </p:nvSpPr>
        <p:spPr>
          <a:xfrm>
            <a:off x="508000" y="157018"/>
            <a:ext cx="1152698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Плотность населения, родившегося в странах СНГ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6AF397-C18C-6DD2-9E18-6058758EFF46}"/>
              </a:ext>
            </a:extLst>
          </p:cNvPr>
          <p:cNvSpPr txBox="1"/>
          <p:nvPr/>
        </p:nvSpPr>
        <p:spPr>
          <a:xfrm>
            <a:off x="9264072" y="3059668"/>
            <a:ext cx="17179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Человек</a:t>
            </a:r>
            <a:r>
              <a:rPr lang="en-US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ru-RU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км²</a:t>
            </a:r>
          </a:p>
        </p:txBody>
      </p:sp>
    </p:spTree>
    <p:extLst>
      <p:ext uri="{BB962C8B-B14F-4D97-AF65-F5344CB8AC3E}">
        <p14:creationId xmlns:p14="http://schemas.microsoft.com/office/powerpoint/2010/main" val="1904404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869AD4AC-966B-458F-A318-E884EB317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D9314B-76F5-FF06-1A27-CF2A80904940}"/>
              </a:ext>
            </a:extLst>
          </p:cNvPr>
          <p:cNvSpPr txBox="1"/>
          <p:nvPr/>
        </p:nvSpPr>
        <p:spPr>
          <a:xfrm>
            <a:off x="2697018" y="267854"/>
            <a:ext cx="775854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Плотность населения Будапешта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3C3A57-4D49-59D4-D036-1BE58C634F89}"/>
              </a:ext>
            </a:extLst>
          </p:cNvPr>
          <p:cNvSpPr txBox="1"/>
          <p:nvPr/>
        </p:nvSpPr>
        <p:spPr>
          <a:xfrm>
            <a:off x="0" y="4821091"/>
            <a:ext cx="17179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Человек</a:t>
            </a:r>
            <a:r>
              <a:rPr lang="en-US" sz="1600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ru-RU" sz="1600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клетка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E5A1EE-F782-6E34-8C31-D6D66AE9AE4C}"/>
              </a:ext>
            </a:extLst>
          </p:cNvPr>
          <p:cNvSpPr txBox="1"/>
          <p:nvPr/>
        </p:nvSpPr>
        <p:spPr>
          <a:xfrm>
            <a:off x="2016347" y="2021306"/>
            <a:ext cx="26615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Население всего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D06208-150D-9762-777D-EECB0C9CCF6E}"/>
              </a:ext>
            </a:extLst>
          </p:cNvPr>
          <p:cNvSpPr txBox="1"/>
          <p:nvPr/>
        </p:nvSpPr>
        <p:spPr>
          <a:xfrm>
            <a:off x="7193134" y="2021306"/>
            <a:ext cx="26615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Население, родившееся в СНГ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5D8F5-6426-8A34-B871-9242AB620946}"/>
              </a:ext>
            </a:extLst>
          </p:cNvPr>
          <p:cNvSpPr txBox="1"/>
          <p:nvPr/>
        </p:nvSpPr>
        <p:spPr>
          <a:xfrm>
            <a:off x="10608788" y="4851868"/>
            <a:ext cx="171796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Человек</a:t>
            </a:r>
            <a:r>
              <a:rPr lang="en-US" sz="1400" b="1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ru-RU" sz="1400" b="1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клетка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1F4206-21DD-5A65-D73B-C1579E486B75}"/>
              </a:ext>
            </a:extLst>
          </p:cNvPr>
          <p:cNvSpPr txBox="1"/>
          <p:nvPr/>
        </p:nvSpPr>
        <p:spPr>
          <a:xfrm>
            <a:off x="4756858" y="6405480"/>
            <a:ext cx="26615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15968"/>
                </a:solidFill>
              </a:rPr>
              <a:t>1 </a:t>
            </a:r>
            <a:r>
              <a:rPr lang="ru-RU" dirty="0">
                <a:solidFill>
                  <a:srgbClr val="215968"/>
                </a:solidFill>
              </a:rPr>
              <a:t>клетка = </a:t>
            </a:r>
            <a:r>
              <a:rPr lang="en-US" dirty="0">
                <a:solidFill>
                  <a:srgbClr val="215968"/>
                </a:solidFill>
              </a:rPr>
              <a:t>250</a:t>
            </a:r>
            <a:r>
              <a:rPr lang="ru-RU" dirty="0">
                <a:solidFill>
                  <a:srgbClr val="215968"/>
                </a:solidFill>
              </a:rPr>
              <a:t>м </a:t>
            </a:r>
            <a:r>
              <a:rPr lang="en-US" dirty="0">
                <a:solidFill>
                  <a:srgbClr val="215968"/>
                </a:solidFill>
              </a:rPr>
              <a:t>x 250</a:t>
            </a:r>
            <a:r>
              <a:rPr lang="ru-RU" dirty="0">
                <a:solidFill>
                  <a:srgbClr val="215968"/>
                </a:solidFill>
              </a:rPr>
              <a:t>м</a:t>
            </a:r>
          </a:p>
        </p:txBody>
      </p:sp>
    </p:spTree>
    <p:extLst>
      <p:ext uri="{BB962C8B-B14F-4D97-AF65-F5344CB8AC3E}">
        <p14:creationId xmlns:p14="http://schemas.microsoft.com/office/powerpoint/2010/main" val="2918648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A11B4AD4-218E-48EE-84E5-E0BA66BBD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FAE982-EF06-B9B1-7525-F92BD4AE0CAF}"/>
              </a:ext>
            </a:extLst>
          </p:cNvPr>
          <p:cNvSpPr txBox="1"/>
          <p:nvPr/>
        </p:nvSpPr>
        <p:spPr>
          <a:xfrm>
            <a:off x="0" y="4821091"/>
            <a:ext cx="17179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Человек</a:t>
            </a:r>
            <a:r>
              <a:rPr lang="en-US" sz="1600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ru-RU" sz="1600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клетка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973E7C-6FC8-E564-E483-C3270F179216}"/>
              </a:ext>
            </a:extLst>
          </p:cNvPr>
          <p:cNvSpPr txBox="1"/>
          <p:nvPr/>
        </p:nvSpPr>
        <p:spPr>
          <a:xfrm>
            <a:off x="10608788" y="4851868"/>
            <a:ext cx="171796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Человек</a:t>
            </a:r>
            <a:r>
              <a:rPr lang="en-US" sz="1400" b="1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ru-RU" sz="1400" b="1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клетка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FE7F2-7728-7319-8DD5-869DA68F6823}"/>
              </a:ext>
            </a:extLst>
          </p:cNvPr>
          <p:cNvSpPr txBox="1"/>
          <p:nvPr/>
        </p:nvSpPr>
        <p:spPr>
          <a:xfrm>
            <a:off x="4756858" y="6405480"/>
            <a:ext cx="26615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15968"/>
                </a:solidFill>
              </a:rPr>
              <a:t>1 </a:t>
            </a:r>
            <a:r>
              <a:rPr lang="ru-RU" dirty="0">
                <a:solidFill>
                  <a:srgbClr val="215968"/>
                </a:solidFill>
              </a:rPr>
              <a:t>клетка = </a:t>
            </a:r>
            <a:r>
              <a:rPr lang="en-US" dirty="0">
                <a:solidFill>
                  <a:srgbClr val="215968"/>
                </a:solidFill>
              </a:rPr>
              <a:t>250</a:t>
            </a:r>
            <a:r>
              <a:rPr lang="ru-RU" dirty="0">
                <a:solidFill>
                  <a:srgbClr val="215968"/>
                </a:solidFill>
              </a:rPr>
              <a:t>м </a:t>
            </a:r>
            <a:r>
              <a:rPr lang="en-US" dirty="0">
                <a:solidFill>
                  <a:srgbClr val="215968"/>
                </a:solidFill>
              </a:rPr>
              <a:t>x 250</a:t>
            </a:r>
            <a:r>
              <a:rPr lang="ru-RU" dirty="0">
                <a:solidFill>
                  <a:srgbClr val="215968"/>
                </a:solidFill>
              </a:rPr>
              <a:t>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557CB2-2FCA-9205-27C3-F17232DC84E3}"/>
              </a:ext>
            </a:extLst>
          </p:cNvPr>
          <p:cNvSpPr txBox="1"/>
          <p:nvPr/>
        </p:nvSpPr>
        <p:spPr>
          <a:xfrm>
            <a:off x="0" y="0"/>
            <a:ext cx="2661531" cy="369332"/>
          </a:xfrm>
          <a:prstGeom prst="rect">
            <a:avLst/>
          </a:prstGeom>
          <a:solidFill>
            <a:srgbClr val="215968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Население всего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886A03-444C-59CF-5956-7E4A795F930D}"/>
              </a:ext>
            </a:extLst>
          </p:cNvPr>
          <p:cNvSpPr txBox="1"/>
          <p:nvPr/>
        </p:nvSpPr>
        <p:spPr>
          <a:xfrm>
            <a:off x="858982" y="342727"/>
            <a:ext cx="1156636" cy="369332"/>
          </a:xfrm>
          <a:prstGeom prst="rect">
            <a:avLst/>
          </a:prstGeom>
          <a:solidFill>
            <a:srgbClr val="215968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человек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17EDE2-40A2-B063-F33F-FB379C4ED6B4}"/>
              </a:ext>
            </a:extLst>
          </p:cNvPr>
          <p:cNvSpPr txBox="1"/>
          <p:nvPr/>
        </p:nvSpPr>
        <p:spPr>
          <a:xfrm>
            <a:off x="8647567" y="34350"/>
            <a:ext cx="2820202" cy="338554"/>
          </a:xfrm>
          <a:prstGeom prst="rect">
            <a:avLst/>
          </a:prstGeom>
          <a:solidFill>
            <a:srgbClr val="183E49"/>
          </a:solidFill>
        </p:spPr>
        <p:txBody>
          <a:bodyPr wrap="square" rtlCol="0">
            <a:spAutoFit/>
          </a:bodyPr>
          <a:lstStyle/>
          <a:p>
            <a:r>
              <a:rPr lang="ru-RU" sz="1600" b="1" spc="-15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Население, родившееся в СНГ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5D3707-0799-DDBF-F7E8-35FDFCDC7D87}"/>
              </a:ext>
            </a:extLst>
          </p:cNvPr>
          <p:cNvSpPr txBox="1"/>
          <p:nvPr/>
        </p:nvSpPr>
        <p:spPr>
          <a:xfrm>
            <a:off x="9479350" y="407254"/>
            <a:ext cx="1156636" cy="369332"/>
          </a:xfrm>
          <a:prstGeom prst="rect">
            <a:avLst/>
          </a:prstGeom>
          <a:solidFill>
            <a:srgbClr val="183E49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16431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CFFBA894-42DB-4848-987B-E34380659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22D43F-B92D-30D2-BDBE-802289E013E0}"/>
              </a:ext>
            </a:extLst>
          </p:cNvPr>
          <p:cNvSpPr txBox="1"/>
          <p:nvPr/>
        </p:nvSpPr>
        <p:spPr>
          <a:xfrm>
            <a:off x="10608788" y="4851868"/>
            <a:ext cx="171796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Человек</a:t>
            </a:r>
            <a:r>
              <a:rPr lang="en-US" sz="1400" b="1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ru-RU" sz="1400" b="1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клетка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A301D3-4F27-6168-100A-6DAD1315473F}"/>
              </a:ext>
            </a:extLst>
          </p:cNvPr>
          <p:cNvSpPr txBox="1"/>
          <p:nvPr/>
        </p:nvSpPr>
        <p:spPr>
          <a:xfrm>
            <a:off x="6599721" y="928914"/>
            <a:ext cx="559228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Данные с географической привязкой</a:t>
            </a:r>
          </a:p>
        </p:txBody>
      </p:sp>
    </p:spTree>
    <p:extLst>
      <p:ext uri="{BB962C8B-B14F-4D97-AF65-F5344CB8AC3E}">
        <p14:creationId xmlns:p14="http://schemas.microsoft.com/office/powerpoint/2010/main" val="1834079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16E88DC1-BE12-40A6-B1A3-274990347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61C868-9BE4-EAB5-A508-7478B9C47691}"/>
              </a:ext>
            </a:extLst>
          </p:cNvPr>
          <p:cNvSpPr/>
          <p:nvPr/>
        </p:nvSpPr>
        <p:spPr>
          <a:xfrm>
            <a:off x="2937164" y="147782"/>
            <a:ext cx="6834909" cy="1422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0B828D-7426-38B2-423A-BB60FCEDA24A}"/>
              </a:ext>
            </a:extLst>
          </p:cNvPr>
          <p:cNvSpPr txBox="1"/>
          <p:nvPr/>
        </p:nvSpPr>
        <p:spPr>
          <a:xfrm>
            <a:off x="3015673" y="0"/>
            <a:ext cx="61606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/>
            <a:r>
              <a:rPr lang="ru-RU" sz="3200" b="1" dirty="0">
                <a:solidFill>
                  <a:srgbClr val="215968"/>
                </a:solidFill>
                <a:latin typeface="Segoe UI"/>
              </a:rPr>
              <a:t>Статистика на перепутье:</a:t>
            </a:r>
          </a:p>
          <a:p>
            <a:pPr indent="0" algn="ctr"/>
            <a:r>
              <a:rPr lang="ru-RU" sz="3200" dirty="0">
                <a:solidFill>
                  <a:srgbClr val="215968"/>
                </a:solidFill>
                <a:latin typeface="Segoe UI"/>
              </a:rPr>
              <a:t>Необходимость новой стратегии работы с данными</a:t>
            </a:r>
            <a:endParaRPr lang="en-US" sz="3200" dirty="0">
              <a:solidFill>
                <a:srgbClr val="215968"/>
              </a:solidFill>
              <a:latin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5F61FA2-D12F-FA47-E1F9-E282EB8B712B}"/>
              </a:ext>
            </a:extLst>
          </p:cNvPr>
          <p:cNvSpPr/>
          <p:nvPr/>
        </p:nvSpPr>
        <p:spPr>
          <a:xfrm>
            <a:off x="1302327" y="1930400"/>
            <a:ext cx="9947564" cy="1348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• Использовать больше административных и альтернативных данных вместо традиционных, собранных данных• Повышать эффективность и своевременность с помощью машинного обучения и искусственного интеллекта• Сотрудничать на международном уровне с университетами/академическими кругами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7FFB52-B4F1-B0D7-0E9E-9E37F3E5BDE0}"/>
              </a:ext>
            </a:extLst>
          </p:cNvPr>
          <p:cNvSpPr txBox="1"/>
          <p:nvPr/>
        </p:nvSpPr>
        <p:spPr>
          <a:xfrm>
            <a:off x="1196109" y="1842907"/>
            <a:ext cx="9799782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Большее использование административных и альтернативных данных вместо традиционных, собранных данных</a:t>
            </a:r>
          </a:p>
          <a:p>
            <a:endParaRPr lang="ru-RU" sz="300" dirty="0">
              <a:solidFill>
                <a:srgbClr val="21596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Повышение эффективности и своевременности с помощью машинного обучения и искусственного интеллекта</a:t>
            </a:r>
          </a:p>
          <a:p>
            <a:r>
              <a:rPr lang="ru-RU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Сотрудничество на международном уровне с университетами/академическими кругами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AC22B7C-6C08-B3D6-B679-C4572D0E1D68}"/>
              </a:ext>
            </a:extLst>
          </p:cNvPr>
          <p:cNvSpPr/>
          <p:nvPr/>
        </p:nvSpPr>
        <p:spPr>
          <a:xfrm>
            <a:off x="4387273" y="3648364"/>
            <a:ext cx="7241309" cy="1921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B8088C-EF67-8064-5A52-10E90806FAC4}"/>
              </a:ext>
            </a:extLst>
          </p:cNvPr>
          <p:cNvSpPr txBox="1"/>
          <p:nvPr/>
        </p:nvSpPr>
        <p:spPr>
          <a:xfrm>
            <a:off x="4184072" y="3620654"/>
            <a:ext cx="71397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215968"/>
                </a:solidFill>
              </a:rPr>
              <a:t>Повышение актуальности статистики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215968"/>
                </a:solidFill>
              </a:rPr>
              <a:t>Сокращение времени распространения</a:t>
            </a:r>
          </a:p>
          <a:p>
            <a:endParaRPr lang="ru-RU" sz="1400" dirty="0">
              <a:solidFill>
                <a:srgbClr val="215968"/>
              </a:solidFill>
            </a:endParaRPr>
          </a:p>
          <a:p>
            <a:r>
              <a:rPr lang="ru-RU" dirty="0">
                <a:solidFill>
                  <a:srgbClr val="215968"/>
                </a:solidFill>
              </a:rPr>
              <a:t>Повышение значимости официальной статистики для лиц, принимающих решения, университетов и академических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1414565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CD095CC-F12A-432D-A1AF-ED570A999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D9AAA9-C428-6002-865E-3C3C078811D0}"/>
              </a:ext>
            </a:extLst>
          </p:cNvPr>
          <p:cNvSpPr txBox="1"/>
          <p:nvPr/>
        </p:nvSpPr>
        <p:spPr>
          <a:xfrm>
            <a:off x="4851132" y="217115"/>
            <a:ext cx="32052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Заключение</a:t>
            </a:r>
            <a:endParaRPr lang="ru-RU" sz="2400" b="1" dirty="0">
              <a:solidFill>
                <a:srgbClr val="21596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84FDA7-1136-0BDC-9749-11B1F0CC377F}"/>
              </a:ext>
            </a:extLst>
          </p:cNvPr>
          <p:cNvSpPr txBox="1"/>
          <p:nvPr/>
        </p:nvSpPr>
        <p:spPr>
          <a:xfrm>
            <a:off x="1116530" y="1282258"/>
            <a:ext cx="9221002" cy="42934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Преимущества альтернативных источников данных:</a:t>
            </a:r>
            <a:endParaRPr lang="ru-RU" dirty="0">
              <a:solidFill>
                <a:srgbClr val="21596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Снижение административной нагрузки на предприятия</a:t>
            </a:r>
          </a:p>
          <a:p>
            <a:endParaRPr lang="ru-RU" dirty="0">
              <a:solidFill>
                <a:srgbClr val="21596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Повышение точности официальной статистики</a:t>
            </a:r>
          </a:p>
          <a:p>
            <a:endParaRPr lang="ru-RU" dirty="0">
              <a:solidFill>
                <a:srgbClr val="21596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Эффективное управление данными:</a:t>
            </a:r>
            <a:endParaRPr lang="ru-RU" dirty="0">
              <a:solidFill>
                <a:srgbClr val="21596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Детализация данных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Совместимость</a:t>
            </a:r>
          </a:p>
          <a:p>
            <a:pPr marL="285750" indent="-285750">
              <a:buFontTx/>
              <a:buChar char="-"/>
            </a:pPr>
            <a:endParaRPr lang="ru-RU" dirty="0">
              <a:solidFill>
                <a:srgbClr val="21596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400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Глобальная стратегия данных:</a:t>
            </a:r>
          </a:p>
          <a:p>
            <a:endParaRPr lang="ru-RU" dirty="0">
              <a:solidFill>
                <a:srgbClr val="21596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Обеспечение доступности информации для лиц, принимающих решения в сфере политики и бизнеса, а также для академических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1630827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E6A961D-7CC4-4706-B561-2906CB7DD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99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7361752-790E-4424-B292-7AA7E8FCF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8F67BC-C7C4-FA4E-6961-1F0D67AB3783}"/>
              </a:ext>
            </a:extLst>
          </p:cNvPr>
          <p:cNvSpPr txBox="1"/>
          <p:nvPr/>
        </p:nvSpPr>
        <p:spPr>
          <a:xfrm>
            <a:off x="1241659" y="221381"/>
            <a:ext cx="10106526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900" b="1" dirty="0">
                <a:solidFill>
                  <a:srgbClr val="385C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Влияние секторов экономики на средние доходы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6F4CB-D9BF-E0BE-7BE7-EAC0C2631155}"/>
              </a:ext>
            </a:extLst>
          </p:cNvPr>
          <p:cNvSpPr txBox="1"/>
          <p:nvPr/>
        </p:nvSpPr>
        <p:spPr>
          <a:xfrm>
            <a:off x="3195587" y="634861"/>
            <a:ext cx="244481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85C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Симуляция</a:t>
            </a:r>
            <a:endParaRPr lang="ru-RU" b="1" dirty="0">
              <a:solidFill>
                <a:srgbClr val="385C6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169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59ADBF00-F4CF-4F7E-8380-6CE1EE15B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69445B-A9A6-E6F2-A404-2D579A555722}"/>
              </a:ext>
            </a:extLst>
          </p:cNvPr>
          <p:cNvSpPr txBox="1"/>
          <p:nvPr/>
        </p:nvSpPr>
        <p:spPr>
          <a:xfrm>
            <a:off x="1241659" y="221381"/>
            <a:ext cx="10106526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900" b="1" dirty="0">
                <a:solidFill>
                  <a:srgbClr val="385C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Влияние секторов экономики на средние доходы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3E624B-1227-A640-C4E3-FF386FCA3F6C}"/>
              </a:ext>
            </a:extLst>
          </p:cNvPr>
          <p:cNvSpPr txBox="1"/>
          <p:nvPr/>
        </p:nvSpPr>
        <p:spPr>
          <a:xfrm>
            <a:off x="3253338" y="634860"/>
            <a:ext cx="244481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85C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Симуляция</a:t>
            </a:r>
            <a:endParaRPr lang="ru-RU" b="1" dirty="0">
              <a:solidFill>
                <a:srgbClr val="385C6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63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C5C9ED05-C4B1-46D5-A496-BBF7DB01B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00" y="0"/>
            <a:ext cx="10062599" cy="68580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B638125E-EDB0-44BC-8CD4-B222DAB381FD}"/>
              </a:ext>
            </a:extLst>
          </p:cNvPr>
          <p:cNvSpPr txBox="1"/>
          <p:nvPr/>
        </p:nvSpPr>
        <p:spPr>
          <a:xfrm>
            <a:off x="1064700" y="0"/>
            <a:ext cx="112843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ru-RU" sz="3400" b="1" dirty="0">
                <a:solidFill>
                  <a:srgbClr val="FFFFFF"/>
                </a:solidFill>
                <a:latin typeface="Segoe UI"/>
              </a:rPr>
              <a:t>Ежедневный трафик большегрузных автомобилей</a:t>
            </a:r>
            <a:endParaRPr lang="en-US" sz="3400" b="1" dirty="0">
              <a:solidFill>
                <a:srgbClr val="FFFFFF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334544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A77D66B6-BF5B-42A1-BF15-F1D11BD0D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00" y="0"/>
            <a:ext cx="10062599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0E1A344-66FF-4FBD-9EE9-31D5E390F0FE}"/>
              </a:ext>
            </a:extLst>
          </p:cNvPr>
          <p:cNvSpPr txBox="1"/>
          <p:nvPr/>
        </p:nvSpPr>
        <p:spPr>
          <a:xfrm>
            <a:off x="815530" y="0"/>
            <a:ext cx="10311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Ежедневный трафик большегрузных автомобилей из стран СНГ</a:t>
            </a: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727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16E88DC1-BE12-40A6-B1A3-274990347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61C868-9BE4-EAB5-A508-7478B9C47691}"/>
              </a:ext>
            </a:extLst>
          </p:cNvPr>
          <p:cNvSpPr/>
          <p:nvPr/>
        </p:nvSpPr>
        <p:spPr>
          <a:xfrm>
            <a:off x="2937164" y="147782"/>
            <a:ext cx="6834909" cy="1422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0B828D-7426-38B2-423A-BB60FCEDA24A}"/>
              </a:ext>
            </a:extLst>
          </p:cNvPr>
          <p:cNvSpPr txBox="1"/>
          <p:nvPr/>
        </p:nvSpPr>
        <p:spPr>
          <a:xfrm>
            <a:off x="3015673" y="0"/>
            <a:ext cx="61606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/>
            <a:r>
              <a:rPr lang="ru-RU" sz="3200" b="1" dirty="0">
                <a:solidFill>
                  <a:srgbClr val="215968"/>
                </a:solidFill>
                <a:latin typeface="Segoe UI"/>
              </a:rPr>
              <a:t>Статистика на перепутье:</a:t>
            </a:r>
          </a:p>
          <a:p>
            <a:pPr indent="0" algn="ctr"/>
            <a:r>
              <a:rPr lang="ru-RU" sz="3200" dirty="0">
                <a:solidFill>
                  <a:srgbClr val="215968"/>
                </a:solidFill>
                <a:latin typeface="Segoe UI"/>
              </a:rPr>
              <a:t>Необходимость новой стратегии работы с данными</a:t>
            </a:r>
            <a:endParaRPr lang="en-US" sz="3200" dirty="0">
              <a:solidFill>
                <a:srgbClr val="215968"/>
              </a:solidFill>
              <a:latin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5F61FA2-D12F-FA47-E1F9-E282EB8B712B}"/>
              </a:ext>
            </a:extLst>
          </p:cNvPr>
          <p:cNvSpPr/>
          <p:nvPr/>
        </p:nvSpPr>
        <p:spPr>
          <a:xfrm>
            <a:off x="1302327" y="1930400"/>
            <a:ext cx="9947564" cy="1348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• Использовать больше административных и альтернативных данных вместо традиционных, собранных данных• Повышать эффективность и своевременность с помощью машинного обучения и искусственного интеллекта• Сотрудничать на международном уровне с университетами/академическими кругами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7FFB52-B4F1-B0D7-0E9E-9E37F3E5BDE0}"/>
              </a:ext>
            </a:extLst>
          </p:cNvPr>
          <p:cNvSpPr txBox="1"/>
          <p:nvPr/>
        </p:nvSpPr>
        <p:spPr>
          <a:xfrm>
            <a:off x="1196109" y="1842907"/>
            <a:ext cx="9799782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Большее использование административных и альтернативных данных вместо традиционных, собранных данных</a:t>
            </a:r>
          </a:p>
          <a:p>
            <a:endParaRPr lang="ru-RU" sz="300" dirty="0">
              <a:solidFill>
                <a:srgbClr val="21596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Повышение эффективности и своевременности с помощью машинного обучения и искусственного интеллекта</a:t>
            </a:r>
          </a:p>
          <a:p>
            <a:r>
              <a:rPr lang="ru-RU" dirty="0">
                <a:solidFill>
                  <a:srgbClr val="21596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Сотрудничество на международном уровне с университетами/академическими кругами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AC22B7C-6C08-B3D6-B679-C4572D0E1D68}"/>
              </a:ext>
            </a:extLst>
          </p:cNvPr>
          <p:cNvSpPr/>
          <p:nvPr/>
        </p:nvSpPr>
        <p:spPr>
          <a:xfrm>
            <a:off x="4387273" y="3648364"/>
            <a:ext cx="7241309" cy="1921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B8088C-EF67-8064-5A52-10E90806FAC4}"/>
              </a:ext>
            </a:extLst>
          </p:cNvPr>
          <p:cNvSpPr txBox="1"/>
          <p:nvPr/>
        </p:nvSpPr>
        <p:spPr>
          <a:xfrm>
            <a:off x="4184072" y="3620654"/>
            <a:ext cx="71397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215968"/>
                </a:solidFill>
              </a:rPr>
              <a:t>Повышение актуальности статистики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215968"/>
                </a:solidFill>
              </a:rPr>
              <a:t>Сокращение времени распространения</a:t>
            </a:r>
          </a:p>
          <a:p>
            <a:endParaRPr lang="ru-RU" sz="1400" dirty="0">
              <a:solidFill>
                <a:srgbClr val="215968"/>
              </a:solidFill>
            </a:endParaRPr>
          </a:p>
          <a:p>
            <a:r>
              <a:rPr lang="ru-RU" dirty="0">
                <a:solidFill>
                  <a:srgbClr val="215968"/>
                </a:solidFill>
              </a:rPr>
              <a:t>Повышение значимости официальной статистики для лиц, принимающих решения, университетов и академических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1655549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B773E02-40F4-4CAB-98EB-4030C9F8B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D5667C2-9C35-3765-15AB-FD1B0A00F7D4}"/>
              </a:ext>
            </a:extLst>
          </p:cNvPr>
          <p:cNvSpPr/>
          <p:nvPr/>
        </p:nvSpPr>
        <p:spPr>
          <a:xfrm>
            <a:off x="4523874" y="2274839"/>
            <a:ext cx="1434164" cy="304732"/>
          </a:xfrm>
          <a:prstGeom prst="rect">
            <a:avLst/>
          </a:prstGeom>
          <a:solidFill>
            <a:srgbClr val="385C6A"/>
          </a:solidFill>
          <a:ln>
            <a:solidFill>
              <a:srgbClr val="385C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206380-8CFA-C4BB-0331-A9B128CF30D4}"/>
              </a:ext>
            </a:extLst>
          </p:cNvPr>
          <p:cNvSpPr txBox="1"/>
          <p:nvPr/>
        </p:nvSpPr>
        <p:spPr>
          <a:xfrm>
            <a:off x="4355432" y="2241017"/>
            <a:ext cx="1771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Анонимизация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0F0FCB-B0B9-1C58-3929-49A47D805114}"/>
              </a:ext>
            </a:extLst>
          </p:cNvPr>
          <p:cNvSpPr/>
          <p:nvPr/>
        </p:nvSpPr>
        <p:spPr>
          <a:xfrm>
            <a:off x="721894" y="437206"/>
            <a:ext cx="9846644" cy="93920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noAutofit/>
          </a:bodyPr>
          <a:lstStyle/>
          <a:p>
            <a:pPr algn="ctr">
              <a:spcAft>
                <a:spcPts val="5874"/>
              </a:spcAft>
            </a:pPr>
            <a:r>
              <a:rPr lang="ru-RU" sz="3600" b="1" dirty="0">
                <a:solidFill>
                  <a:srgbClr val="215968"/>
                </a:solidFill>
                <a:latin typeface="Segoe UI"/>
              </a:rPr>
              <a:t>Проект Виртуальная Венгрия (</a:t>
            </a:r>
            <a:r>
              <a:rPr lang="en-US" sz="3600" b="1" dirty="0">
                <a:solidFill>
                  <a:srgbClr val="215968"/>
                </a:solidFill>
                <a:latin typeface="Segoe UI"/>
              </a:rPr>
              <a:t>VIMA)</a:t>
            </a:r>
            <a:endParaRPr lang="ru-RU" sz="3600" b="1" dirty="0">
              <a:solidFill>
                <a:srgbClr val="215968"/>
              </a:solidFill>
              <a:latin typeface="Segoe UI"/>
            </a:endParaRPr>
          </a:p>
          <a:p>
            <a:pPr algn="ctr">
              <a:spcAft>
                <a:spcPts val="5874"/>
              </a:spcAft>
            </a:pPr>
            <a:endParaRPr lang="en-US" sz="3600" b="1" dirty="0">
              <a:solidFill>
                <a:srgbClr val="215968"/>
              </a:solidFill>
              <a:latin typeface="Segoe U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524F6DC-DCE9-1C33-15E1-4A7775C85BA7}"/>
              </a:ext>
            </a:extLst>
          </p:cNvPr>
          <p:cNvSpPr/>
          <p:nvPr/>
        </p:nvSpPr>
        <p:spPr>
          <a:xfrm>
            <a:off x="1116531" y="1867301"/>
            <a:ext cx="2290812" cy="346510"/>
          </a:xfrm>
          <a:prstGeom prst="rect">
            <a:avLst/>
          </a:prstGeom>
          <a:solidFill>
            <a:srgbClr val="385C6A"/>
          </a:solidFill>
          <a:ln>
            <a:solidFill>
              <a:srgbClr val="385C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29CA2C-F5F8-34A5-AADA-A6769A455282}"/>
              </a:ext>
            </a:extLst>
          </p:cNvPr>
          <p:cNvSpPr txBox="1"/>
          <p:nvPr/>
        </p:nvSpPr>
        <p:spPr>
          <a:xfrm>
            <a:off x="885525" y="1813618"/>
            <a:ext cx="3005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Отдельные базы данных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E6C70F-280F-2EED-C094-D2AAB74FD996}"/>
              </a:ext>
            </a:extLst>
          </p:cNvPr>
          <p:cNvSpPr txBox="1"/>
          <p:nvPr/>
        </p:nvSpPr>
        <p:spPr>
          <a:xfrm>
            <a:off x="105878" y="2366727"/>
            <a:ext cx="4235117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85C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переписи населения</a:t>
            </a:r>
          </a:p>
          <a:p>
            <a:r>
              <a:rPr lang="ru-RU" dirty="0">
                <a:solidFill>
                  <a:srgbClr val="385C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административные данные (налоговая служба, органы социального обеспечения и т. д.)</a:t>
            </a:r>
          </a:p>
          <a:p>
            <a:r>
              <a:rPr lang="ru-RU" dirty="0">
                <a:solidFill>
                  <a:srgbClr val="385C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регистры (бизнес-регистр)</a:t>
            </a:r>
          </a:p>
          <a:p>
            <a:r>
              <a:rPr lang="ru-RU" dirty="0">
                <a:solidFill>
                  <a:srgbClr val="385C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сбор данных по большим выборкам (обследования рабочей силы, доходов и условий жизни и т. д.)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3966532-258C-5CCB-A67C-4E29D6C39EED}"/>
              </a:ext>
            </a:extLst>
          </p:cNvPr>
          <p:cNvSpPr/>
          <p:nvPr/>
        </p:nvSpPr>
        <p:spPr>
          <a:xfrm>
            <a:off x="5523297" y="3276634"/>
            <a:ext cx="1434164" cy="304732"/>
          </a:xfrm>
          <a:prstGeom prst="rect">
            <a:avLst/>
          </a:prstGeom>
          <a:solidFill>
            <a:srgbClr val="385C6A"/>
          </a:solidFill>
          <a:ln>
            <a:solidFill>
              <a:srgbClr val="385C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E05F3F-4C77-58FD-860E-AE11D8C4D1A8}"/>
              </a:ext>
            </a:extLst>
          </p:cNvPr>
          <p:cNvSpPr txBox="1"/>
          <p:nvPr/>
        </p:nvSpPr>
        <p:spPr>
          <a:xfrm>
            <a:off x="5523297" y="3234506"/>
            <a:ext cx="1771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Связывание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08249F-7BFB-2E1A-A7EF-3B9E5F07F9BC}"/>
              </a:ext>
            </a:extLst>
          </p:cNvPr>
          <p:cNvSpPr/>
          <p:nvPr/>
        </p:nvSpPr>
        <p:spPr>
          <a:xfrm>
            <a:off x="9131966" y="1834715"/>
            <a:ext cx="1869709" cy="304732"/>
          </a:xfrm>
          <a:prstGeom prst="rect">
            <a:avLst/>
          </a:prstGeom>
          <a:solidFill>
            <a:srgbClr val="385C6A"/>
          </a:solidFill>
          <a:ln>
            <a:solidFill>
              <a:srgbClr val="385C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D2B218-3AD8-8CCC-A3E8-EFE9A667E0CF}"/>
              </a:ext>
            </a:extLst>
          </p:cNvPr>
          <p:cNvSpPr txBox="1"/>
          <p:nvPr/>
        </p:nvSpPr>
        <p:spPr>
          <a:xfrm>
            <a:off x="8439753" y="1855890"/>
            <a:ext cx="283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Связаные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базы данных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B78E9B-24F1-C19F-188A-7CDD5F6A3FF5}"/>
              </a:ext>
            </a:extLst>
          </p:cNvPr>
          <p:cNvSpPr/>
          <p:nvPr/>
        </p:nvSpPr>
        <p:spPr>
          <a:xfrm>
            <a:off x="6699183" y="4167739"/>
            <a:ext cx="1151824" cy="507312"/>
          </a:xfrm>
          <a:prstGeom prst="rect">
            <a:avLst/>
          </a:prstGeom>
          <a:solidFill>
            <a:srgbClr val="385C6A"/>
          </a:solidFill>
          <a:ln>
            <a:solidFill>
              <a:srgbClr val="385C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1F22D6-D4F6-45CA-3BB3-486380D2BD52}"/>
              </a:ext>
            </a:extLst>
          </p:cNvPr>
          <p:cNvSpPr txBox="1"/>
          <p:nvPr/>
        </p:nvSpPr>
        <p:spPr>
          <a:xfrm>
            <a:off x="6623783" y="4149808"/>
            <a:ext cx="1360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Импутация</a:t>
            </a:r>
            <a:endParaRPr lang="ru-RU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Экстраполяция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BD36FB-9A5B-72EA-1748-70CCD366F860}"/>
              </a:ext>
            </a:extLst>
          </p:cNvPr>
          <p:cNvSpPr txBox="1"/>
          <p:nvPr/>
        </p:nvSpPr>
        <p:spPr>
          <a:xfrm>
            <a:off x="7780423" y="2498271"/>
            <a:ext cx="4397141" cy="14257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385C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анонимная база данных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385C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индивидуальный или низкий уровень агрегации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385C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постоянно обновляемые данные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ABA299-EB78-5D16-939E-F4398E646E29}"/>
              </a:ext>
            </a:extLst>
          </p:cNvPr>
          <p:cNvSpPr txBox="1"/>
          <p:nvPr/>
        </p:nvSpPr>
        <p:spPr>
          <a:xfrm>
            <a:off x="4188993" y="5077842"/>
            <a:ext cx="4021356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rgbClr val="385C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Современные методы:</a:t>
            </a:r>
          </a:p>
          <a:p>
            <a:endParaRPr lang="ru-RU" sz="1700" dirty="0">
              <a:solidFill>
                <a:srgbClr val="385C6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600" dirty="0">
                <a:solidFill>
                  <a:srgbClr val="385C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Статистическое сопоставление, автоматизация, </a:t>
            </a:r>
            <a:r>
              <a:rPr lang="ru-RU" sz="1600" dirty="0" err="1">
                <a:solidFill>
                  <a:srgbClr val="385C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микромоделирование</a:t>
            </a:r>
            <a:r>
              <a:rPr lang="ru-RU" sz="1600" dirty="0">
                <a:solidFill>
                  <a:srgbClr val="385C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машинное обучение, глубокое обучение</a:t>
            </a:r>
          </a:p>
          <a:p>
            <a:endParaRPr lang="ru-RU" sz="1600" dirty="0">
              <a:solidFill>
                <a:srgbClr val="385C6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795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00" y="2542955"/>
            <a:ext cx="10507702" cy="20765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4533" y="5907490"/>
            <a:ext cx="602876" cy="6181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83452" y="292827"/>
            <a:ext cx="6567695" cy="47803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>
              <a:spcAft>
                <a:spcPts val="5874"/>
              </a:spcAft>
            </a:pPr>
            <a:r>
              <a:rPr lang="ru-RU" sz="3397" b="1" dirty="0">
                <a:solidFill>
                  <a:srgbClr val="215968"/>
                </a:solidFill>
                <a:latin typeface="Segoe UI"/>
              </a:rPr>
              <a:t>Проект Виртуальная Венгрия (</a:t>
            </a:r>
            <a:r>
              <a:rPr lang="en-US" sz="3397" b="1" dirty="0">
                <a:solidFill>
                  <a:srgbClr val="215968"/>
                </a:solidFill>
                <a:latin typeface="Segoe UI"/>
              </a:rPr>
              <a:t>VIMA)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08007" y="1763479"/>
          <a:ext cx="11028369" cy="609600"/>
        </p:xfrm>
        <a:graphic>
          <a:graphicData uri="http://schemas.openxmlformats.org/drawingml/2006/table">
            <a:tbl>
              <a:tblPr/>
              <a:tblGrid>
                <a:gridCol w="2578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8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7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4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794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8966">
                <a:tc>
                  <a:txBody>
                    <a:bodyPr/>
                    <a:lstStyle/>
                    <a:p>
                      <a:pPr marL="482600" indent="0"/>
                      <a:r>
                        <a:rPr lang="ru-RU" sz="2000" b="1" dirty="0">
                          <a:solidFill>
                            <a:srgbClr val="FFFFFF"/>
                          </a:solidFill>
                          <a:latin typeface="Segoe UI"/>
                        </a:rPr>
                        <a:t>До настоящего времени</a:t>
                      </a:r>
                      <a:endParaRPr lang="en-US" sz="2000" b="1" dirty="0">
                        <a:solidFill>
                          <a:srgbClr val="FFFFFF"/>
                        </a:solidFill>
                        <a:latin typeface="Segoe UI"/>
                      </a:endParaRPr>
                    </a:p>
                  </a:txBody>
                  <a:tcPr marL="0" marR="0" marT="0" marB="0">
                    <a:solidFill>
                      <a:srgbClr val="215A68"/>
                    </a:solidFill>
                  </a:tcPr>
                </a:tc>
                <a:tc>
                  <a:txBody>
                    <a:bodyPr/>
                    <a:lstStyle/>
                    <a:p>
                      <a:pPr marL="482600" indent="0"/>
                      <a:r>
                        <a:rPr lang="ru-RU" sz="2000" b="1" dirty="0">
                          <a:solidFill>
                            <a:srgbClr val="FFFFFF"/>
                          </a:solidFill>
                          <a:latin typeface="Segoe UI"/>
                        </a:rPr>
                        <a:t>Степень детализации</a:t>
                      </a:r>
                      <a:endParaRPr lang="en-US" sz="2000" b="1" dirty="0">
                        <a:solidFill>
                          <a:srgbClr val="FFFFFF"/>
                        </a:solidFill>
                        <a:latin typeface="Segoe UI"/>
                      </a:endParaRPr>
                    </a:p>
                  </a:txBody>
                  <a:tcPr marL="0" marR="0" marT="0" marB="0">
                    <a:solidFill>
                      <a:srgbClr val="215A68"/>
                    </a:solidFill>
                  </a:tcPr>
                </a:tc>
                <a:tc>
                  <a:txBody>
                    <a:bodyPr/>
                    <a:lstStyle/>
                    <a:p>
                      <a:pPr marL="266700" indent="0"/>
                      <a:r>
                        <a:rPr lang="ru-RU" sz="2000" b="1" dirty="0">
                          <a:solidFill>
                            <a:srgbClr val="FFFFFF"/>
                          </a:solidFill>
                          <a:latin typeface="Segoe UI"/>
                        </a:rPr>
                        <a:t>Предсказательная способность</a:t>
                      </a:r>
                      <a:endParaRPr lang="en-US" sz="2000" b="1" dirty="0">
                        <a:solidFill>
                          <a:srgbClr val="FFFFFF"/>
                        </a:solidFill>
                        <a:latin typeface="Segoe UI"/>
                      </a:endParaRPr>
                    </a:p>
                  </a:txBody>
                  <a:tcPr marL="0" marR="0" marT="0" marB="0">
                    <a:solidFill>
                      <a:srgbClr val="215A68"/>
                    </a:solidFill>
                  </a:tcPr>
                </a:tc>
                <a:tc>
                  <a:txBody>
                    <a:bodyPr/>
                    <a:lstStyle/>
                    <a:p>
                      <a:endParaRPr sz="2900"/>
                    </a:p>
                  </a:txBody>
                  <a:tcPr marL="0" marR="0" marT="0" marB="0">
                    <a:solidFill>
                      <a:srgbClr val="215A68"/>
                    </a:solidFill>
                  </a:tcPr>
                </a:tc>
                <a:tc>
                  <a:txBody>
                    <a:bodyPr/>
                    <a:lstStyle/>
                    <a:p>
                      <a:pPr marL="127000" indent="0"/>
                      <a:r>
                        <a:rPr lang="ru-RU" sz="2000" b="1" dirty="0">
                          <a:solidFill>
                            <a:srgbClr val="FFFFFF"/>
                          </a:solidFill>
                          <a:latin typeface="Segoe UI"/>
                        </a:rPr>
                        <a:t>Анализ сценария</a:t>
                      </a:r>
                      <a:endParaRPr lang="en-US" sz="2000" b="1" dirty="0">
                        <a:solidFill>
                          <a:srgbClr val="FFFFFF"/>
                        </a:solidFill>
                        <a:latin typeface="Segoe UI"/>
                      </a:endParaRPr>
                    </a:p>
                  </a:txBody>
                  <a:tcPr marL="0" marR="0" marT="0" marB="0">
                    <a:solidFill>
                      <a:srgbClr val="215A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90218" y="4984907"/>
            <a:ext cx="10507702" cy="72771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ts val="2997"/>
              </a:lnSpc>
            </a:pPr>
            <a:r>
              <a:rPr lang="ru-RU" sz="2298" b="1" dirty="0">
                <a:solidFill>
                  <a:srgbClr val="215968"/>
                </a:solidFill>
                <a:latin typeface="Segoe UI"/>
              </a:rPr>
              <a:t>Связывая базы данных, можно получить значительно больше информации, чем сумма информации, содержащейся в исходных базах данных.</a:t>
            </a:r>
            <a:endParaRPr lang="en-US" sz="2298" b="1" dirty="0">
              <a:solidFill>
                <a:srgbClr val="215968"/>
              </a:solidFill>
              <a:latin typeface="Segoe U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937023" y="5934894"/>
            <a:ext cx="937807" cy="56329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ts val="1079"/>
              </a:lnSpc>
            </a:pPr>
            <a:r>
              <a:rPr lang="en-US" sz="1099" b="1" spc="-50">
                <a:solidFill>
                  <a:srgbClr val="215968"/>
                </a:solidFill>
                <a:latin typeface="Segoe UI"/>
              </a:rPr>
              <a:t>HUNGARIAN</a:t>
            </a:r>
          </a:p>
          <a:p>
            <a:pPr>
              <a:lnSpc>
                <a:spcPts val="1079"/>
              </a:lnSpc>
            </a:pPr>
            <a:r>
              <a:rPr lang="en-US" sz="1099" b="1" spc="-50">
                <a:solidFill>
                  <a:srgbClr val="215968"/>
                </a:solidFill>
                <a:latin typeface="Segoe UI"/>
              </a:rPr>
              <a:t>CENTRAL</a:t>
            </a:r>
          </a:p>
          <a:p>
            <a:pPr>
              <a:lnSpc>
                <a:spcPts val="1079"/>
              </a:lnSpc>
            </a:pPr>
            <a:r>
              <a:rPr lang="en-US" sz="1099" b="1" spc="-50">
                <a:solidFill>
                  <a:srgbClr val="215968"/>
                </a:solidFill>
                <a:latin typeface="Segoe UI"/>
              </a:rPr>
              <a:t>STATISTICAL</a:t>
            </a:r>
          </a:p>
          <a:p>
            <a:pPr>
              <a:lnSpc>
                <a:spcPts val="1079"/>
              </a:lnSpc>
            </a:pPr>
            <a:r>
              <a:rPr lang="en-US" sz="1099" b="1" spc="-50">
                <a:solidFill>
                  <a:srgbClr val="215968"/>
                </a:solidFill>
                <a:latin typeface="Segoe UI"/>
              </a:rPr>
              <a:t>OFFICE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80" y="1800017"/>
            <a:ext cx="7672967" cy="47742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7578" y="5910535"/>
            <a:ext cx="590697" cy="6089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73386" y="295872"/>
            <a:ext cx="10766513" cy="101392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spcAft>
                <a:spcPts val="1259"/>
              </a:spcAft>
            </a:pPr>
            <a:r>
              <a:rPr lang="ru-RU" sz="3397" b="1" dirty="0">
                <a:solidFill>
                  <a:srgbClr val="215968"/>
                </a:solidFill>
                <a:latin typeface="Segoe UI"/>
              </a:rPr>
              <a:t>Индексы </a:t>
            </a:r>
            <a:r>
              <a:rPr lang="ru-RU" sz="3397" b="1" dirty="0" err="1">
                <a:solidFill>
                  <a:srgbClr val="215968"/>
                </a:solidFill>
                <a:latin typeface="Segoe UI"/>
              </a:rPr>
              <a:t>объема</a:t>
            </a:r>
            <a:r>
              <a:rPr lang="ru-RU" sz="3397" b="1" dirty="0">
                <a:solidFill>
                  <a:srgbClr val="215968"/>
                </a:solidFill>
                <a:latin typeface="Segoe UI"/>
              </a:rPr>
              <a:t> розничных продаж по регионам Венгрии,1 квартал 2016 г.</a:t>
            </a:r>
            <a:endParaRPr lang="en-US" sz="3397" b="1" dirty="0">
              <a:solidFill>
                <a:srgbClr val="215968"/>
              </a:solidFill>
              <a:latin typeface="Segoe U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811733" y="1775658"/>
            <a:ext cx="2968708" cy="192128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ts val="2637"/>
              </a:lnSpc>
              <a:spcAft>
                <a:spcPts val="12168"/>
              </a:spcAft>
            </a:pPr>
            <a:r>
              <a:rPr lang="ru-RU" sz="1998" dirty="0">
                <a:solidFill>
                  <a:srgbClr val="215968"/>
                </a:solidFill>
                <a:latin typeface="Tahoma"/>
              </a:rPr>
              <a:t>До 2017 года региональные данные были наиболее подробными территориальными данными по розничным продажам из-за выборочного обследования, используемого для наблюдения</a:t>
            </a:r>
            <a:endParaRPr lang="en-US" sz="1998" dirty="0">
              <a:solidFill>
                <a:srgbClr val="215968"/>
              </a:solidFill>
              <a:latin typeface="Tahom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37023" y="5934894"/>
            <a:ext cx="937807" cy="56329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ts val="1079"/>
              </a:lnSpc>
            </a:pPr>
            <a:r>
              <a:rPr lang="en-US" sz="1099" b="1" spc="-50">
                <a:solidFill>
                  <a:srgbClr val="215968"/>
                </a:solidFill>
                <a:latin typeface="Segoe UI"/>
              </a:rPr>
              <a:t>HUNGARIAN</a:t>
            </a:r>
          </a:p>
          <a:p>
            <a:pPr>
              <a:lnSpc>
                <a:spcPts val="1079"/>
              </a:lnSpc>
            </a:pPr>
            <a:r>
              <a:rPr lang="en-US" sz="1099" b="1" spc="-50">
                <a:solidFill>
                  <a:srgbClr val="215968"/>
                </a:solidFill>
                <a:latin typeface="Segoe UI"/>
              </a:rPr>
              <a:t>CENTRAL</a:t>
            </a:r>
          </a:p>
          <a:p>
            <a:pPr>
              <a:lnSpc>
                <a:spcPts val="1079"/>
              </a:lnSpc>
            </a:pPr>
            <a:r>
              <a:rPr lang="en-US" sz="1099" b="1" spc="-50">
                <a:solidFill>
                  <a:srgbClr val="215968"/>
                </a:solidFill>
                <a:latin typeface="Segoe UI"/>
              </a:rPr>
              <a:t>STATISTICAL</a:t>
            </a:r>
          </a:p>
          <a:p>
            <a:pPr>
              <a:lnSpc>
                <a:spcPts val="1079"/>
              </a:lnSpc>
            </a:pPr>
            <a:r>
              <a:rPr lang="en-US" sz="1099" b="1" spc="-50">
                <a:solidFill>
                  <a:srgbClr val="215968"/>
                </a:solidFill>
                <a:latin typeface="Segoe UI"/>
              </a:rPr>
              <a:t>OFFICE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A08932DE-259A-4D78-9404-D55F1D069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7F22A6-F134-365E-7D25-05831C833761}"/>
              </a:ext>
            </a:extLst>
          </p:cNvPr>
          <p:cNvSpPr/>
          <p:nvPr/>
        </p:nvSpPr>
        <p:spPr>
          <a:xfrm>
            <a:off x="711200" y="0"/>
            <a:ext cx="10972800" cy="15332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EFB757A-E371-AA35-0E19-D092D8E9AACC}"/>
              </a:ext>
            </a:extLst>
          </p:cNvPr>
          <p:cNvSpPr/>
          <p:nvPr/>
        </p:nvSpPr>
        <p:spPr>
          <a:xfrm>
            <a:off x="508000" y="292608"/>
            <a:ext cx="10833608" cy="104851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spcAft>
                <a:spcPts val="1050"/>
              </a:spcAft>
            </a:pPr>
            <a:r>
              <a:rPr lang="ru-RU" sz="2600" b="1" dirty="0">
                <a:solidFill>
                  <a:srgbClr val="215968"/>
                </a:solidFill>
                <a:latin typeface="Segoe UI"/>
              </a:rPr>
              <a:t>Индекс стоимости розничной торговли в Венгрии, апрель 2020 г.</a:t>
            </a:r>
          </a:p>
          <a:p>
            <a:pPr indent="0" algn="ctr">
              <a:spcAft>
                <a:spcPts val="1050"/>
              </a:spcAft>
            </a:pPr>
            <a:r>
              <a:rPr lang="ru-RU" sz="2500" b="1" dirty="0">
                <a:solidFill>
                  <a:srgbClr val="215968"/>
                </a:solidFill>
                <a:latin typeface="Segoe UI"/>
              </a:rPr>
              <a:t>(за аналогичный период предыдущего года = 100)</a:t>
            </a:r>
            <a:endParaRPr lang="en-US" sz="2500" dirty="0">
              <a:solidFill>
                <a:srgbClr val="215968"/>
              </a:solidFill>
              <a:latin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F11EB19-7FD6-482D-D64B-A33B5D6E006D}"/>
              </a:ext>
            </a:extLst>
          </p:cNvPr>
          <p:cNvSpPr/>
          <p:nvPr/>
        </p:nvSpPr>
        <p:spPr>
          <a:xfrm>
            <a:off x="9365673" y="3786909"/>
            <a:ext cx="942109" cy="295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D13F0F-B987-3278-463C-CF09CA0ED09A}"/>
              </a:ext>
            </a:extLst>
          </p:cNvPr>
          <p:cNvSpPr txBox="1"/>
          <p:nvPr/>
        </p:nvSpPr>
        <p:spPr>
          <a:xfrm>
            <a:off x="9365673" y="3713141"/>
            <a:ext cx="171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15968"/>
                </a:solidFill>
                <a:latin typeface="Segoe UI"/>
              </a:rPr>
              <a:t>Нет значения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2902DF-BCC4-E2EA-A434-DFE98288A971}"/>
              </a:ext>
            </a:extLst>
          </p:cNvPr>
          <p:cNvSpPr txBox="1"/>
          <p:nvPr/>
        </p:nvSpPr>
        <p:spPr>
          <a:xfrm>
            <a:off x="8977099" y="4359564"/>
            <a:ext cx="2364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15968"/>
                </a:solidFill>
              </a:rPr>
              <a:t>1 </a:t>
            </a:r>
            <a:r>
              <a:rPr lang="ru-RU" dirty="0">
                <a:solidFill>
                  <a:srgbClr val="215968"/>
                </a:solidFill>
              </a:rPr>
              <a:t>клетка = 5 км </a:t>
            </a:r>
            <a:r>
              <a:rPr lang="en-US" dirty="0">
                <a:solidFill>
                  <a:srgbClr val="215968"/>
                </a:solidFill>
              </a:rPr>
              <a:t>x 5</a:t>
            </a:r>
            <a:r>
              <a:rPr lang="ru-RU" dirty="0">
                <a:solidFill>
                  <a:srgbClr val="215968"/>
                </a:solidFill>
              </a:rPr>
              <a:t> км</a:t>
            </a:r>
          </a:p>
        </p:txBody>
      </p:sp>
    </p:spTree>
    <p:extLst>
      <p:ext uri="{BB962C8B-B14F-4D97-AF65-F5344CB8AC3E}">
        <p14:creationId xmlns:p14="http://schemas.microsoft.com/office/powerpoint/2010/main" val="2651985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684</Words>
  <Application>Microsoft Office PowerPoint</Application>
  <PresentationFormat>Широкоэкранный</PresentationFormat>
  <Paragraphs>116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Segoe UI</vt:lpstr>
      <vt:lpstr>Tahoma</vt:lpstr>
      <vt:lpstr>Office-téma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Csányi Zoltán</dc:creator>
  <cp:lastModifiedBy>Прокопенко Сергей Владимирович</cp:lastModifiedBy>
  <cp:revision>33</cp:revision>
  <dcterms:created xsi:type="dcterms:W3CDTF">2025-09-16T10:21:28Z</dcterms:created>
  <dcterms:modified xsi:type="dcterms:W3CDTF">2025-10-06T13:55:28Z</dcterms:modified>
</cp:coreProperties>
</file>