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0"/>
  </p:notesMasterIdLst>
  <p:sldIdLst>
    <p:sldId id="256" r:id="rId2"/>
    <p:sldId id="257" r:id="rId3"/>
    <p:sldId id="260" r:id="rId4"/>
    <p:sldId id="277" r:id="rId5"/>
    <p:sldId id="288" r:id="rId6"/>
    <p:sldId id="283" r:id="rId7"/>
    <p:sldId id="284" r:id="rId8"/>
    <p:sldId id="286" r:id="rId9"/>
    <p:sldId id="287" r:id="rId10"/>
    <p:sldId id="289" r:id="rId11"/>
    <p:sldId id="263" r:id="rId12"/>
    <p:sldId id="270" r:id="rId13"/>
    <p:sldId id="279" r:id="rId14"/>
    <p:sldId id="280" r:id="rId15"/>
    <p:sldId id="281" r:id="rId16"/>
    <p:sldId id="282" r:id="rId17"/>
    <p:sldId id="275" r:id="rId18"/>
    <p:sldId id="276" r:id="rId19"/>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96" y="-5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Gulbala\OneDrive\Desktop\12.06.2024\Da&#351;k&#601;nd_1\Cedveller_prezentasiya_son.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Gulbala\OneDrive\Desktop\12.06.2024\Da&#351;k&#601;nd_1\Cedveller_prezentasiya_son.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Gulbala\OneDrive\Desktop\12.06.2024\Da&#351;k&#601;nd_1\Cedveller_prezentasiya_son.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Gulbala\OneDrive\Desktop\12.06.2024\Da&#351;k&#601;nd_1\Cedveller_prezentasiya_son.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Gulbala\OneDrive\Desktop\12.06.2024\Da&#351;k&#601;nd_1\Cedveller_prezentasiya_son.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C:\Users\Gulbala\OneDrive\Desktop\12.06.2024\Da&#351;k&#601;nd_1\Cedveller_prezentasiya_s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s.24!$A$2</c:f>
              <c:strCache>
                <c:ptCount val="1"/>
                <c:pt idx="0">
                  <c:v>Удельный вес домохозяйств с компьютером во всех домохозяйствах по стране, в процентах</c:v>
                </c:pt>
              </c:strCache>
            </c:strRef>
          </c:tx>
          <c:spPr>
            <a:ln w="28575" cap="rnd">
              <a:solidFill>
                <a:schemeClr val="accent1"/>
              </a:solidFill>
              <a:round/>
            </a:ln>
            <a:effectLst/>
          </c:spPr>
          <c:marker>
            <c:symbol val="circle"/>
            <c:size val="7"/>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s.24!$B$1:$F$1</c:f>
              <c:numCache>
                <c:formatCode>General</c:formatCode>
                <c:ptCount val="5"/>
                <c:pt idx="0">
                  <c:v>2018</c:v>
                </c:pt>
                <c:pt idx="1">
                  <c:v>2019</c:v>
                </c:pt>
                <c:pt idx="2">
                  <c:v>2020</c:v>
                </c:pt>
                <c:pt idx="3">
                  <c:v>2021</c:v>
                </c:pt>
                <c:pt idx="4">
                  <c:v>2022</c:v>
                </c:pt>
              </c:numCache>
            </c:numRef>
          </c:cat>
          <c:val>
            <c:numRef>
              <c:f>s.24!$B$2:$F$2</c:f>
              <c:numCache>
                <c:formatCode>0.0</c:formatCode>
                <c:ptCount val="5"/>
                <c:pt idx="0" formatCode="General">
                  <c:v>64.099999999999994</c:v>
                </c:pt>
                <c:pt idx="1">
                  <c:v>65</c:v>
                </c:pt>
                <c:pt idx="2" formatCode="General">
                  <c:v>69.7</c:v>
                </c:pt>
                <c:pt idx="3" formatCode="General">
                  <c:v>71.599999999999994</c:v>
                </c:pt>
                <c:pt idx="4" formatCode="General">
                  <c:v>75.8</c:v>
                </c:pt>
              </c:numCache>
            </c:numRef>
          </c:val>
          <c:smooth val="0"/>
          <c:extLst xmlns:c16r2="http://schemas.microsoft.com/office/drawing/2015/06/chart">
            <c:ext xmlns:c16="http://schemas.microsoft.com/office/drawing/2014/chart" uri="{C3380CC4-5D6E-409C-BE32-E72D297353CC}">
              <c16:uniqueId val="{00000000-1E67-4C09-91BB-A6215152D634}"/>
            </c:ext>
          </c:extLst>
        </c:ser>
        <c:ser>
          <c:idx val="1"/>
          <c:order val="1"/>
          <c:tx>
            <c:strRef>
              <c:f>s.24!$A$3</c:f>
              <c:strCache>
                <c:ptCount val="1"/>
                <c:pt idx="0">
                  <c:v>Удельный вес домохозяйств со стационарным телефоном во всех домохозяйствах, в процентах</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s.24!$B$1:$F$1</c:f>
              <c:numCache>
                <c:formatCode>General</c:formatCode>
                <c:ptCount val="5"/>
                <c:pt idx="0">
                  <c:v>2018</c:v>
                </c:pt>
                <c:pt idx="1">
                  <c:v>2019</c:v>
                </c:pt>
                <c:pt idx="2">
                  <c:v>2020</c:v>
                </c:pt>
                <c:pt idx="3">
                  <c:v>2021</c:v>
                </c:pt>
                <c:pt idx="4">
                  <c:v>2022</c:v>
                </c:pt>
              </c:numCache>
            </c:numRef>
          </c:cat>
          <c:val>
            <c:numRef>
              <c:f>s.24!$B$3:$F$3</c:f>
              <c:numCache>
                <c:formatCode>General</c:formatCode>
                <c:ptCount val="5"/>
                <c:pt idx="0">
                  <c:v>68.099999999999994</c:v>
                </c:pt>
                <c:pt idx="1">
                  <c:v>68.7</c:v>
                </c:pt>
                <c:pt idx="2">
                  <c:v>68.400000000000006</c:v>
                </c:pt>
                <c:pt idx="3">
                  <c:v>63.8</c:v>
                </c:pt>
                <c:pt idx="4">
                  <c:v>56.4</c:v>
                </c:pt>
              </c:numCache>
            </c:numRef>
          </c:val>
          <c:smooth val="0"/>
          <c:extLst xmlns:c16r2="http://schemas.microsoft.com/office/drawing/2015/06/chart">
            <c:ext xmlns:c16="http://schemas.microsoft.com/office/drawing/2014/chart" uri="{C3380CC4-5D6E-409C-BE32-E72D297353CC}">
              <c16:uniqueId val="{00000001-1E67-4C09-91BB-A6215152D634}"/>
            </c:ext>
          </c:extLst>
        </c:ser>
        <c:ser>
          <c:idx val="2"/>
          <c:order val="2"/>
          <c:tx>
            <c:strRef>
              <c:f>s.24!$A$4</c:f>
              <c:strCache>
                <c:ptCount val="1"/>
                <c:pt idx="0">
                  <c:v>Удельный вес домохозяйств с выходом в Интернет во всех домохозяйствах, в процентах</c:v>
                </c:pt>
              </c:strCache>
            </c:strRef>
          </c:tx>
          <c:spPr>
            <a:ln w="28575" cap="rnd">
              <a:solidFill>
                <a:schemeClr val="accent3"/>
              </a:solidFill>
              <a:round/>
            </a:ln>
            <a:effectLst/>
          </c:spPr>
          <c:marker>
            <c:symbol val="circle"/>
            <c:size val="7"/>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s.24!$B$1:$F$1</c:f>
              <c:numCache>
                <c:formatCode>General</c:formatCode>
                <c:ptCount val="5"/>
                <c:pt idx="0">
                  <c:v>2018</c:v>
                </c:pt>
                <c:pt idx="1">
                  <c:v>2019</c:v>
                </c:pt>
                <c:pt idx="2">
                  <c:v>2020</c:v>
                </c:pt>
                <c:pt idx="3">
                  <c:v>2021</c:v>
                </c:pt>
                <c:pt idx="4">
                  <c:v>2022</c:v>
                </c:pt>
              </c:numCache>
            </c:numRef>
          </c:cat>
          <c:val>
            <c:numRef>
              <c:f>s.24!$B$4:$F$4</c:f>
              <c:numCache>
                <c:formatCode>General</c:formatCode>
                <c:ptCount val="5"/>
                <c:pt idx="0">
                  <c:v>78.2</c:v>
                </c:pt>
                <c:pt idx="1">
                  <c:v>79.099999999999994</c:v>
                </c:pt>
                <c:pt idx="2">
                  <c:v>84.8</c:v>
                </c:pt>
                <c:pt idx="3">
                  <c:v>86.5</c:v>
                </c:pt>
                <c:pt idx="4">
                  <c:v>87.8</c:v>
                </c:pt>
              </c:numCache>
            </c:numRef>
          </c:val>
          <c:smooth val="0"/>
          <c:extLst xmlns:c16r2="http://schemas.microsoft.com/office/drawing/2015/06/chart">
            <c:ext xmlns:c16="http://schemas.microsoft.com/office/drawing/2014/chart" uri="{C3380CC4-5D6E-409C-BE32-E72D297353CC}">
              <c16:uniqueId val="{00000002-1E67-4C09-91BB-A6215152D634}"/>
            </c:ext>
          </c:extLst>
        </c:ser>
        <c:ser>
          <c:idx val="3"/>
          <c:order val="3"/>
          <c:tx>
            <c:strRef>
              <c:f>s.24!$A$5</c:f>
              <c:strCache>
                <c:ptCount val="1"/>
                <c:pt idx="0">
                  <c:v>Удельный вес домохозяйств с мобильными телефонами во всех домохозяйствах, в процентах</c:v>
                </c:pt>
              </c:strCache>
            </c:strRef>
          </c:tx>
          <c:spPr>
            <a:ln w="28575" cap="sq">
              <a:solidFill>
                <a:schemeClr val="accent4"/>
              </a:solidFill>
              <a:bevel/>
            </a:ln>
            <a:effectLst/>
          </c:spPr>
          <c:marker>
            <c:symbol val="circle"/>
            <c:size val="7"/>
            <c:spPr>
              <a:solidFill>
                <a:schemeClr val="accent4"/>
              </a:solidFill>
              <a:ln w="9525">
                <a:solidFill>
                  <a:schemeClr val="accent4"/>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s.24!$B$1:$F$1</c:f>
              <c:numCache>
                <c:formatCode>General</c:formatCode>
                <c:ptCount val="5"/>
                <c:pt idx="0">
                  <c:v>2018</c:v>
                </c:pt>
                <c:pt idx="1">
                  <c:v>2019</c:v>
                </c:pt>
                <c:pt idx="2">
                  <c:v>2020</c:v>
                </c:pt>
                <c:pt idx="3">
                  <c:v>2021</c:v>
                </c:pt>
                <c:pt idx="4">
                  <c:v>2022</c:v>
                </c:pt>
              </c:numCache>
            </c:numRef>
          </c:cat>
          <c:val>
            <c:numRef>
              <c:f>s.24!$B$5:$F$5</c:f>
              <c:numCache>
                <c:formatCode>General</c:formatCode>
                <c:ptCount val="5"/>
                <c:pt idx="0">
                  <c:v>87.6</c:v>
                </c:pt>
                <c:pt idx="1">
                  <c:v>88.5</c:v>
                </c:pt>
                <c:pt idx="2">
                  <c:v>89.6</c:v>
                </c:pt>
                <c:pt idx="3">
                  <c:v>90.7</c:v>
                </c:pt>
                <c:pt idx="4">
                  <c:v>91.5</c:v>
                </c:pt>
              </c:numCache>
            </c:numRef>
          </c:val>
          <c:smooth val="0"/>
          <c:extLst xmlns:c16r2="http://schemas.microsoft.com/office/drawing/2015/06/chart">
            <c:ext xmlns:c16="http://schemas.microsoft.com/office/drawing/2014/chart" uri="{C3380CC4-5D6E-409C-BE32-E72D297353CC}">
              <c16:uniqueId val="{00000003-1E67-4C09-91BB-A6215152D634}"/>
            </c:ext>
          </c:extLst>
        </c:ser>
        <c:dLbls>
          <c:dLblPos val="t"/>
          <c:showLegendKey val="0"/>
          <c:showVal val="1"/>
          <c:showCatName val="0"/>
          <c:showSerName val="0"/>
          <c:showPercent val="0"/>
          <c:showBubbleSize val="0"/>
        </c:dLbls>
        <c:marker val="1"/>
        <c:smooth val="0"/>
        <c:axId val="251764224"/>
        <c:axId val="142898240"/>
      </c:lineChart>
      <c:catAx>
        <c:axId val="251764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42898240"/>
        <c:crosses val="autoZero"/>
        <c:auto val="1"/>
        <c:lblAlgn val="ctr"/>
        <c:lblOffset val="100"/>
        <c:noMultiLvlLbl val="0"/>
      </c:catAx>
      <c:valAx>
        <c:axId val="142898240"/>
        <c:scaling>
          <c:orientation val="minMax"/>
          <c:max val="100"/>
          <c:min val="5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251764224"/>
        <c:crosses val="autoZero"/>
        <c:crossBetween val="between"/>
        <c:majorUnit val="10"/>
      </c:valAx>
      <c:spPr>
        <a:noFill/>
        <a:ln>
          <a:noFill/>
        </a:ln>
        <a:effectLst/>
      </c:spPr>
    </c:plotArea>
    <c:legend>
      <c:legendPos val="b"/>
      <c:layout>
        <c:manualLayout>
          <c:xMode val="edge"/>
          <c:yMode val="edge"/>
          <c:x val="7.1264291772351551E-2"/>
          <c:y val="0.59659634974787268"/>
          <c:w val="0.74207799892613835"/>
          <c:h val="0.40340367170203179"/>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's.25_Qrafik 7.1'!$A$2</c:f>
              <c:strCache>
                <c:ptCount val="1"/>
                <c:pt idx="0">
                  <c:v>Удельный вес населения, использовавшего компьютер, в общей численности населения по стране, в процентах</c:v>
                </c:pt>
              </c:strCache>
            </c:strRef>
          </c:tx>
          <c:spPr>
            <a:ln w="28575" cap="rnd">
              <a:solidFill>
                <a:schemeClr val="accent1"/>
              </a:solidFill>
              <a:round/>
            </a:ln>
            <a:effectLst/>
          </c:spPr>
          <c:marker>
            <c:symbol val="diamond"/>
            <c:size val="7"/>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's.25_Qrafik 7.1'!$B$1:$F$1</c:f>
              <c:numCache>
                <c:formatCode>General</c:formatCode>
                <c:ptCount val="5"/>
                <c:pt idx="0">
                  <c:v>2018</c:v>
                </c:pt>
                <c:pt idx="1">
                  <c:v>2019</c:v>
                </c:pt>
                <c:pt idx="2">
                  <c:v>2020</c:v>
                </c:pt>
                <c:pt idx="3">
                  <c:v>2021</c:v>
                </c:pt>
                <c:pt idx="4">
                  <c:v>2022</c:v>
                </c:pt>
              </c:numCache>
            </c:numRef>
          </c:cat>
          <c:val>
            <c:numRef>
              <c:f>'s.25_Qrafik 7.1'!$B$2:$F$2</c:f>
              <c:numCache>
                <c:formatCode>General</c:formatCode>
                <c:ptCount val="5"/>
                <c:pt idx="0">
                  <c:v>72.5</c:v>
                </c:pt>
                <c:pt idx="1">
                  <c:v>74.099999999999994</c:v>
                </c:pt>
                <c:pt idx="2">
                  <c:v>77.5</c:v>
                </c:pt>
                <c:pt idx="3">
                  <c:v>79.8</c:v>
                </c:pt>
                <c:pt idx="4">
                  <c:v>81.5</c:v>
                </c:pt>
              </c:numCache>
            </c:numRef>
          </c:val>
          <c:smooth val="0"/>
          <c:extLst xmlns:c16r2="http://schemas.microsoft.com/office/drawing/2015/06/chart">
            <c:ext xmlns:c16="http://schemas.microsoft.com/office/drawing/2014/chart" uri="{C3380CC4-5D6E-409C-BE32-E72D297353CC}">
              <c16:uniqueId val="{00000000-29F6-4FCD-B731-9286ADD305CB}"/>
            </c:ext>
          </c:extLst>
        </c:ser>
        <c:ser>
          <c:idx val="1"/>
          <c:order val="1"/>
          <c:tx>
            <c:strRef>
              <c:f>'s.25_Qrafik 7.1'!$A$3</c:f>
              <c:strCache>
                <c:ptCount val="1"/>
                <c:pt idx="0">
                  <c:v>Удельный вес населения, пользующегося мобильным телефоном, в общей численности населения по стране, в процентах</c:v>
                </c:pt>
              </c:strCache>
            </c:strRef>
          </c:tx>
          <c:spPr>
            <a:ln w="28575" cap="rnd">
              <a:solidFill>
                <a:schemeClr val="accent2"/>
              </a:solidFill>
              <a:round/>
            </a:ln>
            <a:effectLst/>
          </c:spPr>
          <c:marker>
            <c:symbol val="diamond"/>
            <c:size val="7"/>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's.25_Qrafik 7.1'!$B$1:$F$1</c:f>
              <c:numCache>
                <c:formatCode>General</c:formatCode>
                <c:ptCount val="5"/>
                <c:pt idx="0">
                  <c:v>2018</c:v>
                </c:pt>
                <c:pt idx="1">
                  <c:v>2019</c:v>
                </c:pt>
                <c:pt idx="2">
                  <c:v>2020</c:v>
                </c:pt>
                <c:pt idx="3">
                  <c:v>2021</c:v>
                </c:pt>
                <c:pt idx="4">
                  <c:v>2022</c:v>
                </c:pt>
              </c:numCache>
            </c:numRef>
          </c:cat>
          <c:val>
            <c:numRef>
              <c:f>'s.25_Qrafik 7.1'!$B$3:$F$3</c:f>
              <c:numCache>
                <c:formatCode>General</c:formatCode>
                <c:ptCount val="5"/>
                <c:pt idx="0">
                  <c:v>85.6</c:v>
                </c:pt>
                <c:pt idx="1">
                  <c:v>86.9</c:v>
                </c:pt>
                <c:pt idx="2">
                  <c:v>89.1</c:v>
                </c:pt>
                <c:pt idx="3">
                  <c:v>89.9</c:v>
                </c:pt>
                <c:pt idx="4">
                  <c:v>90.5</c:v>
                </c:pt>
              </c:numCache>
            </c:numRef>
          </c:val>
          <c:smooth val="0"/>
          <c:extLst xmlns:c16r2="http://schemas.microsoft.com/office/drawing/2015/06/chart">
            <c:ext xmlns:c16="http://schemas.microsoft.com/office/drawing/2014/chart" uri="{C3380CC4-5D6E-409C-BE32-E72D297353CC}">
              <c16:uniqueId val="{00000001-29F6-4FCD-B731-9286ADD305CB}"/>
            </c:ext>
          </c:extLst>
        </c:ser>
        <c:dLbls>
          <c:dLblPos val="t"/>
          <c:showLegendKey val="0"/>
          <c:showVal val="1"/>
          <c:showCatName val="0"/>
          <c:showSerName val="0"/>
          <c:showPercent val="0"/>
          <c:showBubbleSize val="0"/>
        </c:dLbls>
        <c:marker val="1"/>
        <c:smooth val="0"/>
        <c:axId val="140862976"/>
        <c:axId val="142900544"/>
      </c:lineChart>
      <c:catAx>
        <c:axId val="14086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42900544"/>
        <c:crosses val="autoZero"/>
        <c:auto val="1"/>
        <c:lblAlgn val="ctr"/>
        <c:lblOffset val="100"/>
        <c:noMultiLvlLbl val="0"/>
      </c:catAx>
      <c:valAx>
        <c:axId val="142900544"/>
        <c:scaling>
          <c:orientation val="minMax"/>
          <c:min val="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4086297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1"/>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ayout>
        <c:manualLayout>
          <c:xMode val="edge"/>
          <c:yMode val="edge"/>
          <c:x val="5.7250002288090032E-2"/>
          <c:y val="0.79266547902946183"/>
          <c:w val="0.87876173607803332"/>
          <c:h val="0.17452171802224145"/>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's.25_Qrafik 7.2'!$A$2</c:f>
              <c:strCache>
                <c:ptCount val="1"/>
                <c:pt idx="0">
                  <c:v>Удельный вес населения, пользующегося Интернетом, в общей численности населения по стране, в процентах</c:v>
                </c:pt>
              </c:strCache>
            </c:strRef>
          </c:tx>
          <c:spPr>
            <a:ln w="28575" cap="rnd">
              <a:solidFill>
                <a:schemeClr val="tx2"/>
              </a:solidFill>
              <a:round/>
            </a:ln>
            <a:effectLst/>
          </c:spPr>
          <c:marker>
            <c:symbol val="square"/>
            <c:size val="7"/>
            <c:spPr>
              <a:solidFill>
                <a:schemeClr val="tx2"/>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's.25_Qrafik 7.2'!$B$1:$F$1</c:f>
              <c:numCache>
                <c:formatCode>General</c:formatCode>
                <c:ptCount val="5"/>
                <c:pt idx="0">
                  <c:v>2018</c:v>
                </c:pt>
                <c:pt idx="1">
                  <c:v>2019</c:v>
                </c:pt>
                <c:pt idx="2">
                  <c:v>2020</c:v>
                </c:pt>
                <c:pt idx="3">
                  <c:v>2021</c:v>
                </c:pt>
                <c:pt idx="4">
                  <c:v>2022</c:v>
                </c:pt>
              </c:numCache>
            </c:numRef>
          </c:cat>
          <c:val>
            <c:numRef>
              <c:f>'s.25_Qrafik 7.2'!$B$2:$F$2</c:f>
              <c:numCache>
                <c:formatCode>General</c:formatCode>
                <c:ptCount val="5"/>
                <c:pt idx="0">
                  <c:v>79.8</c:v>
                </c:pt>
                <c:pt idx="1">
                  <c:v>81.099999999999994</c:v>
                </c:pt>
                <c:pt idx="2">
                  <c:v>84.6</c:v>
                </c:pt>
                <c:pt idx="3">
                  <c:v>86.7</c:v>
                </c:pt>
                <c:pt idx="4">
                  <c:v>88.1</c:v>
                </c:pt>
              </c:numCache>
            </c:numRef>
          </c:val>
          <c:smooth val="0"/>
          <c:extLst xmlns:c16r2="http://schemas.microsoft.com/office/drawing/2015/06/chart">
            <c:ext xmlns:c16="http://schemas.microsoft.com/office/drawing/2014/chart" uri="{C3380CC4-5D6E-409C-BE32-E72D297353CC}">
              <c16:uniqueId val="{00000000-2B5D-4FED-B273-740018EE325B}"/>
            </c:ext>
          </c:extLst>
        </c:ser>
        <c:dLbls>
          <c:dLblPos val="t"/>
          <c:showLegendKey val="0"/>
          <c:showVal val="1"/>
          <c:showCatName val="0"/>
          <c:showSerName val="0"/>
          <c:showPercent val="0"/>
          <c:showBubbleSize val="0"/>
        </c:dLbls>
        <c:marker val="1"/>
        <c:smooth val="0"/>
        <c:axId val="252564992"/>
        <c:axId val="142911168"/>
      </c:lineChart>
      <c:catAx>
        <c:axId val="252564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42911168"/>
        <c:crosses val="autoZero"/>
        <c:auto val="1"/>
        <c:lblAlgn val="ctr"/>
        <c:lblOffset val="100"/>
        <c:noMultiLvlLbl val="0"/>
      </c:catAx>
      <c:valAx>
        <c:axId val="142911168"/>
        <c:scaling>
          <c:orientation val="minMax"/>
          <c:max val="100"/>
          <c:min val="6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25256499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's.48 qrafik 11'!$A$2</c:f>
              <c:strCache>
                <c:ptCount val="1"/>
                <c:pt idx="0">
                  <c:v>поиск информации</c:v>
                </c:pt>
              </c:strCache>
            </c:strRef>
          </c:tx>
          <c:spPr>
            <a:solidFill>
              <a:schemeClr val="tx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's.48 qrafik 11'!$B$1:$F$1</c:f>
              <c:numCache>
                <c:formatCode>General</c:formatCode>
                <c:ptCount val="5"/>
                <c:pt idx="0">
                  <c:v>2018</c:v>
                </c:pt>
                <c:pt idx="1">
                  <c:v>2019</c:v>
                </c:pt>
                <c:pt idx="2">
                  <c:v>2020</c:v>
                </c:pt>
                <c:pt idx="3">
                  <c:v>2021</c:v>
                </c:pt>
                <c:pt idx="4">
                  <c:v>2022</c:v>
                </c:pt>
              </c:numCache>
            </c:numRef>
          </c:cat>
          <c:val>
            <c:numRef>
              <c:f>'s.48 qrafik 11'!$B$2:$F$2</c:f>
              <c:numCache>
                <c:formatCode>General</c:formatCode>
                <c:ptCount val="5"/>
                <c:pt idx="0">
                  <c:v>42.9</c:v>
                </c:pt>
                <c:pt idx="1">
                  <c:v>43.2</c:v>
                </c:pt>
                <c:pt idx="2">
                  <c:v>43.5</c:v>
                </c:pt>
                <c:pt idx="3">
                  <c:v>44.7</c:v>
                </c:pt>
                <c:pt idx="4">
                  <c:v>45.5</c:v>
                </c:pt>
              </c:numCache>
            </c:numRef>
          </c:val>
          <c:extLst xmlns:c16r2="http://schemas.microsoft.com/office/drawing/2015/06/chart">
            <c:ext xmlns:c16="http://schemas.microsoft.com/office/drawing/2014/chart" uri="{C3380CC4-5D6E-409C-BE32-E72D297353CC}">
              <c16:uniqueId val="{00000000-6DF7-4D82-82A7-09E26FC6F7DA}"/>
            </c:ext>
          </c:extLst>
        </c:ser>
        <c:ser>
          <c:idx val="1"/>
          <c:order val="1"/>
          <c:tx>
            <c:strRef>
              <c:f>'s.48 qrafik 11'!$A$3</c:f>
              <c:strCache>
                <c:ptCount val="1"/>
                <c:pt idx="0">
                  <c:v>создать контакт</c:v>
                </c:pt>
              </c:strCache>
            </c:strRef>
          </c:tx>
          <c:spPr>
            <a:solidFill>
              <a:srgbClr val="00B050"/>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's.48 qrafik 11'!$B$1:$F$1</c:f>
              <c:numCache>
                <c:formatCode>General</c:formatCode>
                <c:ptCount val="5"/>
                <c:pt idx="0">
                  <c:v>2018</c:v>
                </c:pt>
                <c:pt idx="1">
                  <c:v>2019</c:v>
                </c:pt>
                <c:pt idx="2">
                  <c:v>2020</c:v>
                </c:pt>
                <c:pt idx="3">
                  <c:v>2021</c:v>
                </c:pt>
                <c:pt idx="4">
                  <c:v>2022</c:v>
                </c:pt>
              </c:numCache>
            </c:numRef>
          </c:cat>
          <c:val>
            <c:numRef>
              <c:f>'s.48 qrafik 11'!$B$3:$F$3</c:f>
              <c:numCache>
                <c:formatCode>General</c:formatCode>
                <c:ptCount val="5"/>
                <c:pt idx="0">
                  <c:v>62.6</c:v>
                </c:pt>
                <c:pt idx="1">
                  <c:v>66.2</c:v>
                </c:pt>
                <c:pt idx="2">
                  <c:v>66.599999999999994</c:v>
                </c:pt>
                <c:pt idx="3" formatCode="0.0">
                  <c:v>67</c:v>
                </c:pt>
                <c:pt idx="4">
                  <c:v>67.7</c:v>
                </c:pt>
              </c:numCache>
            </c:numRef>
          </c:val>
          <c:extLst xmlns:c16r2="http://schemas.microsoft.com/office/drawing/2015/06/chart">
            <c:ext xmlns:c16="http://schemas.microsoft.com/office/drawing/2014/chart" uri="{C3380CC4-5D6E-409C-BE32-E72D297353CC}">
              <c16:uniqueId val="{00000001-6DF7-4D82-82A7-09E26FC6F7DA}"/>
            </c:ext>
          </c:extLst>
        </c:ser>
        <c:ser>
          <c:idx val="2"/>
          <c:order val="2"/>
          <c:tx>
            <c:strRef>
              <c:f>'s.48 qrafik 11'!$A$4</c:f>
              <c:strCache>
                <c:ptCount val="1"/>
                <c:pt idx="0">
                  <c:v>обучение и образование</c:v>
                </c:pt>
              </c:strCache>
            </c:strRef>
          </c:tx>
          <c:spPr>
            <a:solidFill>
              <a:srgbClr val="FFFF00"/>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's.48 qrafik 11'!$B$1:$F$1</c:f>
              <c:numCache>
                <c:formatCode>General</c:formatCode>
                <c:ptCount val="5"/>
                <c:pt idx="0">
                  <c:v>2018</c:v>
                </c:pt>
                <c:pt idx="1">
                  <c:v>2019</c:v>
                </c:pt>
                <c:pt idx="2">
                  <c:v>2020</c:v>
                </c:pt>
                <c:pt idx="3">
                  <c:v>2021</c:v>
                </c:pt>
                <c:pt idx="4">
                  <c:v>2022</c:v>
                </c:pt>
              </c:numCache>
            </c:numRef>
          </c:cat>
          <c:val>
            <c:numRef>
              <c:f>'s.48 qrafik 11'!$B$4:$F$4</c:f>
              <c:numCache>
                <c:formatCode>General</c:formatCode>
                <c:ptCount val="5"/>
                <c:pt idx="0">
                  <c:v>7.2</c:v>
                </c:pt>
                <c:pt idx="1">
                  <c:v>7.3</c:v>
                </c:pt>
                <c:pt idx="2">
                  <c:v>7.7</c:v>
                </c:pt>
                <c:pt idx="3">
                  <c:v>6.9</c:v>
                </c:pt>
                <c:pt idx="4" formatCode="0.0">
                  <c:v>7</c:v>
                </c:pt>
              </c:numCache>
            </c:numRef>
          </c:val>
          <c:extLst xmlns:c16r2="http://schemas.microsoft.com/office/drawing/2015/06/chart">
            <c:ext xmlns:c16="http://schemas.microsoft.com/office/drawing/2014/chart" uri="{C3380CC4-5D6E-409C-BE32-E72D297353CC}">
              <c16:uniqueId val="{00000002-6DF7-4D82-82A7-09E26FC6F7DA}"/>
            </c:ext>
          </c:extLst>
        </c:ser>
        <c:ser>
          <c:idx val="3"/>
          <c:order val="3"/>
          <c:tx>
            <c:strRef>
              <c:f>'s.48 qrafik 11'!$A$5</c:f>
              <c:strCache>
                <c:ptCount val="1"/>
                <c:pt idx="0">
                  <c:v>деятельность, связанная со здоровьем</c:v>
                </c:pt>
              </c:strCache>
            </c:strRef>
          </c:tx>
          <c:spPr>
            <a:solidFill>
              <a:srgbClr val="FF0000"/>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's.48 qrafik 11'!$B$1:$F$1</c:f>
              <c:numCache>
                <c:formatCode>General</c:formatCode>
                <c:ptCount val="5"/>
                <c:pt idx="0">
                  <c:v>2018</c:v>
                </c:pt>
                <c:pt idx="1">
                  <c:v>2019</c:v>
                </c:pt>
                <c:pt idx="2">
                  <c:v>2020</c:v>
                </c:pt>
                <c:pt idx="3">
                  <c:v>2021</c:v>
                </c:pt>
                <c:pt idx="4">
                  <c:v>2022</c:v>
                </c:pt>
              </c:numCache>
            </c:numRef>
          </c:cat>
          <c:val>
            <c:numRef>
              <c:f>'s.48 qrafik 11'!$B$5:$F$5</c:f>
              <c:numCache>
                <c:formatCode>General</c:formatCode>
                <c:ptCount val="5"/>
                <c:pt idx="0">
                  <c:v>7.3</c:v>
                </c:pt>
                <c:pt idx="1">
                  <c:v>7.5</c:v>
                </c:pt>
                <c:pt idx="2">
                  <c:v>8.4</c:v>
                </c:pt>
                <c:pt idx="3">
                  <c:v>8.1</c:v>
                </c:pt>
                <c:pt idx="4">
                  <c:v>8.5</c:v>
                </c:pt>
              </c:numCache>
            </c:numRef>
          </c:val>
          <c:extLst xmlns:c16r2="http://schemas.microsoft.com/office/drawing/2015/06/chart">
            <c:ext xmlns:c16="http://schemas.microsoft.com/office/drawing/2014/chart" uri="{C3380CC4-5D6E-409C-BE32-E72D297353CC}">
              <c16:uniqueId val="{00000003-6DF7-4D82-82A7-09E26FC6F7DA}"/>
            </c:ext>
          </c:extLst>
        </c:ser>
        <c:ser>
          <c:idx val="4"/>
          <c:order val="4"/>
          <c:tx>
            <c:strRef>
              <c:f>'s.48 qrafik 11'!$A$6</c:f>
              <c:strCache>
                <c:ptCount val="1"/>
                <c:pt idx="0">
                  <c:v>заказ или продажа товаров и услуг</c:v>
                </c:pt>
              </c:strCache>
            </c:strRef>
          </c:tx>
          <c:spPr>
            <a:solidFill>
              <a:schemeClr val="accent2">
                <a:lumMod val="75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's.48 qrafik 11'!$B$1:$F$1</c:f>
              <c:numCache>
                <c:formatCode>General</c:formatCode>
                <c:ptCount val="5"/>
                <c:pt idx="0">
                  <c:v>2018</c:v>
                </c:pt>
                <c:pt idx="1">
                  <c:v>2019</c:v>
                </c:pt>
                <c:pt idx="2">
                  <c:v>2020</c:v>
                </c:pt>
                <c:pt idx="3">
                  <c:v>2021</c:v>
                </c:pt>
                <c:pt idx="4">
                  <c:v>2022</c:v>
                </c:pt>
              </c:numCache>
            </c:numRef>
          </c:cat>
          <c:val>
            <c:numRef>
              <c:f>'s.48 qrafik 11'!$B$6:$F$6</c:f>
              <c:numCache>
                <c:formatCode>General</c:formatCode>
                <c:ptCount val="5"/>
                <c:pt idx="0">
                  <c:v>4.5</c:v>
                </c:pt>
                <c:pt idx="1">
                  <c:v>4.5999999999999996</c:v>
                </c:pt>
                <c:pt idx="2">
                  <c:v>4.9000000000000004</c:v>
                </c:pt>
                <c:pt idx="3">
                  <c:v>4.4000000000000004</c:v>
                </c:pt>
                <c:pt idx="4">
                  <c:v>4.5</c:v>
                </c:pt>
              </c:numCache>
            </c:numRef>
          </c:val>
          <c:extLst xmlns:c16r2="http://schemas.microsoft.com/office/drawing/2015/06/chart">
            <c:ext xmlns:c16="http://schemas.microsoft.com/office/drawing/2014/chart" uri="{C3380CC4-5D6E-409C-BE32-E72D297353CC}">
              <c16:uniqueId val="{00000004-6DF7-4D82-82A7-09E26FC6F7DA}"/>
            </c:ext>
          </c:extLst>
        </c:ser>
        <c:ser>
          <c:idx val="5"/>
          <c:order val="5"/>
          <c:tx>
            <c:strRef>
              <c:f>'s.48 qrafik 11'!$A$7</c:f>
              <c:strCache>
                <c:ptCount val="1"/>
                <c:pt idx="0">
                  <c:v>связаться с властями</c:v>
                </c:pt>
              </c:strCache>
            </c:strRef>
          </c:tx>
          <c:spPr>
            <a:solidFill>
              <a:srgbClr val="7030A0"/>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's.48 qrafik 11'!$B$1:$F$1</c:f>
              <c:numCache>
                <c:formatCode>General</c:formatCode>
                <c:ptCount val="5"/>
                <c:pt idx="0">
                  <c:v>2018</c:v>
                </c:pt>
                <c:pt idx="1">
                  <c:v>2019</c:v>
                </c:pt>
                <c:pt idx="2">
                  <c:v>2020</c:v>
                </c:pt>
                <c:pt idx="3">
                  <c:v>2021</c:v>
                </c:pt>
                <c:pt idx="4">
                  <c:v>2022</c:v>
                </c:pt>
              </c:numCache>
            </c:numRef>
          </c:cat>
          <c:val>
            <c:numRef>
              <c:f>'s.48 qrafik 11'!$B$7:$F$7</c:f>
              <c:numCache>
                <c:formatCode>General</c:formatCode>
                <c:ptCount val="5"/>
                <c:pt idx="0">
                  <c:v>6.2</c:v>
                </c:pt>
                <c:pt idx="1">
                  <c:v>6.6</c:v>
                </c:pt>
                <c:pt idx="2">
                  <c:v>7.2</c:v>
                </c:pt>
                <c:pt idx="3">
                  <c:v>7.1</c:v>
                </c:pt>
                <c:pt idx="4">
                  <c:v>7.3</c:v>
                </c:pt>
              </c:numCache>
            </c:numRef>
          </c:val>
          <c:extLst xmlns:c16r2="http://schemas.microsoft.com/office/drawing/2015/06/chart">
            <c:ext xmlns:c16="http://schemas.microsoft.com/office/drawing/2014/chart" uri="{C3380CC4-5D6E-409C-BE32-E72D297353CC}">
              <c16:uniqueId val="{00000005-6DF7-4D82-82A7-09E26FC6F7DA}"/>
            </c:ext>
          </c:extLst>
        </c:ser>
        <c:dLbls>
          <c:showLegendKey val="0"/>
          <c:showVal val="1"/>
          <c:showCatName val="0"/>
          <c:showSerName val="0"/>
          <c:showPercent val="0"/>
          <c:showBubbleSize val="0"/>
        </c:dLbls>
        <c:gapWidth val="219"/>
        <c:overlap val="-27"/>
        <c:axId val="252635648"/>
        <c:axId val="142913472"/>
      </c:barChart>
      <c:catAx>
        <c:axId val="252635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42913472"/>
        <c:crosses val="autoZero"/>
        <c:auto val="1"/>
        <c:lblAlgn val="ctr"/>
        <c:lblOffset val="100"/>
        <c:noMultiLvlLbl val="0"/>
      </c:catAx>
      <c:valAx>
        <c:axId val="14291347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5263564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1"/>
        <c:txPr>
          <a:bodyPr rot="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2"/>
        <c:txPr>
          <a:bodyPr rot="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3"/>
        <c:txPr>
          <a:bodyPr rot="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4"/>
        <c:txPr>
          <a:bodyPr rot="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5"/>
        <c:txPr>
          <a:bodyPr rot="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ayout>
        <c:manualLayout>
          <c:xMode val="edge"/>
          <c:yMode val="edge"/>
          <c:x val="0.12245303590550387"/>
          <c:y val="0.75881452318460196"/>
          <c:w val="0.78507737671275024"/>
          <c:h val="0.2134076990376203"/>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460455054592128E-2"/>
          <c:y val="1.5236149726388338E-2"/>
          <c:w val="0.93597730947658508"/>
          <c:h val="0.72850889770629468"/>
        </c:manualLayout>
      </c:layout>
      <c:barChart>
        <c:barDir val="col"/>
        <c:grouping val="clustered"/>
        <c:varyColors val="0"/>
        <c:ser>
          <c:idx val="0"/>
          <c:order val="0"/>
          <c:tx>
            <c:strRef>
              <c:f>'s.57 qrafik 12'!$A$2</c:f>
              <c:strCache>
                <c:ptCount val="1"/>
                <c:pt idx="0">
                  <c:v>Удельный вес предприятий, использующих компьютеры, в общем количестве всех действующих предприятий, в процентах</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's.57 qrafik 12'!$B$1:$F$1</c:f>
              <c:numCache>
                <c:formatCode>General</c:formatCode>
                <c:ptCount val="5"/>
                <c:pt idx="0">
                  <c:v>2018</c:v>
                </c:pt>
                <c:pt idx="1">
                  <c:v>2019</c:v>
                </c:pt>
                <c:pt idx="2">
                  <c:v>2020</c:v>
                </c:pt>
                <c:pt idx="3">
                  <c:v>2021</c:v>
                </c:pt>
                <c:pt idx="4">
                  <c:v>2022</c:v>
                </c:pt>
              </c:numCache>
            </c:numRef>
          </c:cat>
          <c:val>
            <c:numRef>
              <c:f>'s.57 qrafik 12'!$B$2:$F$2</c:f>
              <c:numCache>
                <c:formatCode>General</c:formatCode>
                <c:ptCount val="5"/>
                <c:pt idx="0">
                  <c:v>67.2</c:v>
                </c:pt>
                <c:pt idx="1">
                  <c:v>62.8</c:v>
                </c:pt>
                <c:pt idx="2">
                  <c:v>63.9</c:v>
                </c:pt>
                <c:pt idx="3">
                  <c:v>65.2</c:v>
                </c:pt>
                <c:pt idx="4">
                  <c:v>65.8</c:v>
                </c:pt>
              </c:numCache>
            </c:numRef>
          </c:val>
          <c:extLst xmlns:c16r2="http://schemas.microsoft.com/office/drawing/2015/06/chart">
            <c:ext xmlns:c16="http://schemas.microsoft.com/office/drawing/2014/chart" uri="{C3380CC4-5D6E-409C-BE32-E72D297353CC}">
              <c16:uniqueId val="{00000000-99A6-4B91-A658-DF1984FC9EF9}"/>
            </c:ext>
          </c:extLst>
        </c:ser>
        <c:ser>
          <c:idx val="1"/>
          <c:order val="1"/>
          <c:tx>
            <c:strRef>
              <c:f>'s.57 qrafik 12'!$A$3</c:f>
              <c:strCache>
                <c:ptCount val="1"/>
                <c:pt idx="0">
                  <c:v>Удельный вес предприятий, использующих Интернет, в общем количестве всех действующих предприятий, в процентах</c:v>
                </c:pt>
              </c:strCache>
            </c:strRef>
          </c:tx>
          <c:spPr>
            <a:solidFill>
              <a:srgbClr val="92D05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's.57 qrafik 12'!$B$1:$F$1</c:f>
              <c:numCache>
                <c:formatCode>General</c:formatCode>
                <c:ptCount val="5"/>
                <c:pt idx="0">
                  <c:v>2018</c:v>
                </c:pt>
                <c:pt idx="1">
                  <c:v>2019</c:v>
                </c:pt>
                <c:pt idx="2">
                  <c:v>2020</c:v>
                </c:pt>
                <c:pt idx="3">
                  <c:v>2021</c:v>
                </c:pt>
                <c:pt idx="4">
                  <c:v>2022</c:v>
                </c:pt>
              </c:numCache>
            </c:numRef>
          </c:cat>
          <c:val>
            <c:numRef>
              <c:f>'s.57 qrafik 12'!$B$3:$F$3</c:f>
              <c:numCache>
                <c:formatCode>General</c:formatCode>
                <c:ptCount val="5"/>
                <c:pt idx="0">
                  <c:v>52.9</c:v>
                </c:pt>
                <c:pt idx="1">
                  <c:v>51.5</c:v>
                </c:pt>
                <c:pt idx="2">
                  <c:v>52.5</c:v>
                </c:pt>
                <c:pt idx="3">
                  <c:v>54.2</c:v>
                </c:pt>
                <c:pt idx="4">
                  <c:v>54.8</c:v>
                </c:pt>
              </c:numCache>
            </c:numRef>
          </c:val>
          <c:extLst xmlns:c16r2="http://schemas.microsoft.com/office/drawing/2015/06/chart">
            <c:ext xmlns:c16="http://schemas.microsoft.com/office/drawing/2014/chart" uri="{C3380CC4-5D6E-409C-BE32-E72D297353CC}">
              <c16:uniqueId val="{00000001-99A6-4B91-A658-DF1984FC9EF9}"/>
            </c:ext>
          </c:extLst>
        </c:ser>
        <c:dLbls>
          <c:dLblPos val="outEnd"/>
          <c:showLegendKey val="0"/>
          <c:showVal val="1"/>
          <c:showCatName val="0"/>
          <c:showSerName val="0"/>
          <c:showPercent val="0"/>
          <c:showBubbleSize val="0"/>
        </c:dLbls>
        <c:gapWidth val="335"/>
        <c:overlap val="-27"/>
        <c:axId val="252714496"/>
        <c:axId val="142915776"/>
      </c:barChart>
      <c:catAx>
        <c:axId val="252714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42915776"/>
        <c:crosses val="autoZero"/>
        <c:auto val="1"/>
        <c:lblAlgn val="ctr"/>
        <c:lblOffset val="100"/>
        <c:noMultiLvlLbl val="0"/>
      </c:catAx>
      <c:valAx>
        <c:axId val="14291577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25271449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1"/>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ayout>
        <c:manualLayout>
          <c:xMode val="edge"/>
          <c:yMode val="edge"/>
          <c:x val="4.0958352805580883E-2"/>
          <c:y val="0.84239574219889179"/>
          <c:w val="0.81219303851690472"/>
          <c:h val="0.15760430629968256"/>
        </c:manualLayout>
      </c:layout>
      <c:overlay val="0"/>
      <c:spPr>
        <a:noFill/>
        <a:ln>
          <a:noFill/>
        </a:ln>
        <a:effectLst/>
      </c:spPr>
      <c:txPr>
        <a:bodyPr rot="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's.65 qrafik 14'!$A$2</c:f>
              <c:strCache>
                <c:ptCount val="1"/>
                <c:pt idx="0">
                  <c:v>Удельный вес школ с доступом в Интернет во всех школах, в процентах</c:v>
                </c:pt>
              </c:strCache>
            </c:strRef>
          </c:tx>
          <c:spPr>
            <a:ln w="28575" cap="rnd">
              <a:solidFill>
                <a:schemeClr val="accent1"/>
              </a:solidFill>
              <a:round/>
            </a:ln>
            <a:effectLst/>
          </c:spPr>
          <c:marker>
            <c:symbol val="circle"/>
            <c:size val="7"/>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's.65 qrafik 14'!$B$1:$F$1</c:f>
              <c:numCache>
                <c:formatCode>General</c:formatCode>
                <c:ptCount val="5"/>
                <c:pt idx="0">
                  <c:v>2018</c:v>
                </c:pt>
                <c:pt idx="1">
                  <c:v>2019</c:v>
                </c:pt>
                <c:pt idx="2">
                  <c:v>2020</c:v>
                </c:pt>
                <c:pt idx="3">
                  <c:v>2021</c:v>
                </c:pt>
                <c:pt idx="4">
                  <c:v>2022</c:v>
                </c:pt>
              </c:numCache>
            </c:numRef>
          </c:cat>
          <c:val>
            <c:numRef>
              <c:f>'s.65 qrafik 14'!$B$2:$F$2</c:f>
              <c:numCache>
                <c:formatCode>General</c:formatCode>
                <c:ptCount val="5"/>
                <c:pt idx="0">
                  <c:v>53.8</c:v>
                </c:pt>
                <c:pt idx="1">
                  <c:v>54.7</c:v>
                </c:pt>
                <c:pt idx="2">
                  <c:v>60.6</c:v>
                </c:pt>
                <c:pt idx="3">
                  <c:v>64.599999999999994</c:v>
                </c:pt>
                <c:pt idx="4">
                  <c:v>68.3</c:v>
                </c:pt>
              </c:numCache>
            </c:numRef>
          </c:val>
          <c:smooth val="0"/>
          <c:extLst xmlns:c16r2="http://schemas.microsoft.com/office/drawing/2015/06/chart">
            <c:ext xmlns:c16="http://schemas.microsoft.com/office/drawing/2014/chart" uri="{C3380CC4-5D6E-409C-BE32-E72D297353CC}">
              <c16:uniqueId val="{00000000-8EC0-4650-881A-69085F018E97}"/>
            </c:ext>
          </c:extLst>
        </c:ser>
        <c:ser>
          <c:idx val="1"/>
          <c:order val="1"/>
          <c:tx>
            <c:strRef>
              <c:f>'s.65 qrafik 14'!$A$3</c:f>
              <c:strCache>
                <c:ptCount val="1"/>
                <c:pt idx="0">
                  <c:v>Удельный вес учащихся, имеющих доступ в Интернет, в количестве всех учащихся, обучающихся в школах, в процентах</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's.65 qrafik 14'!$B$1:$F$1</c:f>
              <c:numCache>
                <c:formatCode>General</c:formatCode>
                <c:ptCount val="5"/>
                <c:pt idx="0">
                  <c:v>2018</c:v>
                </c:pt>
                <c:pt idx="1">
                  <c:v>2019</c:v>
                </c:pt>
                <c:pt idx="2">
                  <c:v>2020</c:v>
                </c:pt>
                <c:pt idx="3">
                  <c:v>2021</c:v>
                </c:pt>
                <c:pt idx="4">
                  <c:v>2022</c:v>
                </c:pt>
              </c:numCache>
            </c:numRef>
          </c:cat>
          <c:val>
            <c:numRef>
              <c:f>'s.65 qrafik 14'!$B$3:$F$3</c:f>
              <c:numCache>
                <c:formatCode>0.0</c:formatCode>
                <c:ptCount val="5"/>
                <c:pt idx="0" formatCode="General">
                  <c:v>50.4</c:v>
                </c:pt>
                <c:pt idx="1">
                  <c:v>55</c:v>
                </c:pt>
                <c:pt idx="2" formatCode="General">
                  <c:v>56.6</c:v>
                </c:pt>
                <c:pt idx="3" formatCode="General">
                  <c:v>56.5</c:v>
                </c:pt>
                <c:pt idx="4" formatCode="General">
                  <c:v>56.7</c:v>
                </c:pt>
              </c:numCache>
            </c:numRef>
          </c:val>
          <c:smooth val="0"/>
          <c:extLst xmlns:c16r2="http://schemas.microsoft.com/office/drawing/2015/06/chart">
            <c:ext xmlns:c16="http://schemas.microsoft.com/office/drawing/2014/chart" uri="{C3380CC4-5D6E-409C-BE32-E72D297353CC}">
              <c16:uniqueId val="{00000001-8EC0-4650-881A-69085F018E97}"/>
            </c:ext>
          </c:extLst>
        </c:ser>
        <c:dLbls>
          <c:showLegendKey val="0"/>
          <c:showVal val="0"/>
          <c:showCatName val="0"/>
          <c:showSerName val="0"/>
          <c:showPercent val="0"/>
          <c:showBubbleSize val="0"/>
        </c:dLbls>
        <c:marker val="1"/>
        <c:smooth val="0"/>
        <c:axId val="252797440"/>
        <c:axId val="150053440"/>
      </c:lineChart>
      <c:catAx>
        <c:axId val="252797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50053440"/>
        <c:crosses val="autoZero"/>
        <c:auto val="1"/>
        <c:lblAlgn val="ctr"/>
        <c:lblOffset val="100"/>
        <c:noMultiLvlLbl val="0"/>
      </c:catAx>
      <c:valAx>
        <c:axId val="150053440"/>
        <c:scaling>
          <c:orientation val="minMax"/>
          <c:min val="3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252797440"/>
        <c:crosses val="autoZero"/>
        <c:crossBetween val="between"/>
        <c:majorUnit val="10"/>
      </c:valAx>
      <c:spPr>
        <a:noFill/>
        <a:ln>
          <a:noFill/>
        </a:ln>
        <a:effectLst/>
      </c:spPr>
    </c:plotArea>
    <c:legend>
      <c:legendPos val="b"/>
      <c:legendEntry>
        <c:idx val="0"/>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egendEntry>
        <c:idx val="1"/>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Entry>
      <c:layout>
        <c:manualLayout>
          <c:xMode val="edge"/>
          <c:yMode val="edge"/>
          <c:x val="6.0261155340280793E-2"/>
          <c:y val="0.7735046643060226"/>
          <c:w val="0.87947754500761177"/>
          <c:h val="0.22649533569397742"/>
        </c:manualLayout>
      </c:layout>
      <c:overlay val="0"/>
      <c:spPr>
        <a:noFill/>
        <a:ln>
          <a:noFill/>
        </a:ln>
        <a:effectLst/>
      </c:spPr>
      <c:txPr>
        <a:bodyPr rot="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CBDB4BE7-E21E-4176-AA5D-BBE7BE2CE99E}" type="datetimeFigureOut">
              <a:rPr lang="ru-RU" smtClean="0"/>
              <a:t>17.06.2024</a:t>
            </a:fld>
            <a:endParaRPr lang="ru-RU"/>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18CB8DED-CEFA-4B81-AEE3-3F52DF671738}" type="slidenum">
              <a:rPr lang="ru-RU" smtClean="0"/>
              <a:t>‹#›</a:t>
            </a:fld>
            <a:endParaRPr lang="ru-RU"/>
          </a:p>
        </p:txBody>
      </p:sp>
    </p:spTree>
    <p:extLst>
      <p:ext uri="{BB962C8B-B14F-4D97-AF65-F5344CB8AC3E}">
        <p14:creationId xmlns:p14="http://schemas.microsoft.com/office/powerpoint/2010/main" val="2354310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18CB8DED-CEFA-4B81-AEE3-3F52DF671738}" type="slidenum">
              <a:rPr lang="ru-RU" smtClean="0"/>
              <a:t>3</a:t>
            </a:fld>
            <a:endParaRPr lang="ru-RU"/>
          </a:p>
        </p:txBody>
      </p:sp>
    </p:spTree>
    <p:extLst>
      <p:ext uri="{BB962C8B-B14F-4D97-AF65-F5344CB8AC3E}">
        <p14:creationId xmlns:p14="http://schemas.microsoft.com/office/powerpoint/2010/main" val="3219025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F76EB6-F4AF-4C80-BB06-8AF1E7C39924}" type="datetime1">
              <a:rPr lang="ru-RU" smtClean="0"/>
              <a:t>17.06.2024</a:t>
            </a:fld>
            <a:endParaRPr lang="ru-RU"/>
          </a:p>
        </p:txBody>
      </p:sp>
      <p:sp>
        <p:nvSpPr>
          <p:cNvPr id="5" name="Footer Placeholder 4"/>
          <p:cNvSpPr>
            <a:spLocks noGrp="1"/>
          </p:cNvSpPr>
          <p:nvPr>
            <p:ph type="ftr" sz="quarter" idx="11"/>
          </p:nvPr>
        </p:nvSpPr>
        <p:spPr/>
        <p:txBody>
          <a:bodyPr/>
          <a:lstStyle/>
          <a:p>
            <a:r>
              <a:rPr lang="ru-RU"/>
              <a:t>Статистика ИКТ</a:t>
            </a:r>
          </a:p>
        </p:txBody>
      </p:sp>
      <p:sp>
        <p:nvSpPr>
          <p:cNvPr id="6" name="Slide Number Placeholder 5"/>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10E9CB-ADE5-4714-A09E-2F23C798A7A2}" type="datetime1">
              <a:rPr lang="ru-RU" smtClean="0"/>
              <a:t>17.06.2024</a:t>
            </a:fld>
            <a:endParaRPr lang="ru-RU"/>
          </a:p>
        </p:txBody>
      </p:sp>
      <p:sp>
        <p:nvSpPr>
          <p:cNvPr id="5" name="Footer Placeholder 4"/>
          <p:cNvSpPr>
            <a:spLocks noGrp="1"/>
          </p:cNvSpPr>
          <p:nvPr>
            <p:ph type="ftr" sz="quarter" idx="11"/>
          </p:nvPr>
        </p:nvSpPr>
        <p:spPr/>
        <p:txBody>
          <a:bodyPr/>
          <a:lstStyle/>
          <a:p>
            <a:r>
              <a:rPr lang="ru-RU"/>
              <a:t>Статистика ИКТ</a:t>
            </a:r>
          </a:p>
        </p:txBody>
      </p:sp>
      <p:sp>
        <p:nvSpPr>
          <p:cNvPr id="6" name="Slide Number Placeholder 5"/>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510385-F53E-4F1C-BF7C-3325E9D46953}" type="datetime1">
              <a:rPr lang="ru-RU" smtClean="0"/>
              <a:t>17.06.2024</a:t>
            </a:fld>
            <a:endParaRPr lang="ru-RU"/>
          </a:p>
        </p:txBody>
      </p:sp>
      <p:sp>
        <p:nvSpPr>
          <p:cNvPr id="5" name="Footer Placeholder 4"/>
          <p:cNvSpPr>
            <a:spLocks noGrp="1"/>
          </p:cNvSpPr>
          <p:nvPr>
            <p:ph type="ftr" sz="quarter" idx="11"/>
          </p:nvPr>
        </p:nvSpPr>
        <p:spPr/>
        <p:txBody>
          <a:bodyPr/>
          <a:lstStyle/>
          <a:p>
            <a:r>
              <a:rPr lang="ru-RU"/>
              <a:t>Статистика ИКТ</a:t>
            </a:r>
          </a:p>
        </p:txBody>
      </p:sp>
      <p:sp>
        <p:nvSpPr>
          <p:cNvPr id="6" name="Slide Number Placeholder 5"/>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5EF4EB-0C4E-4302-8952-9FB56BE0ADCC}" type="datetime1">
              <a:rPr lang="ru-RU" smtClean="0"/>
              <a:t>17.06.2024</a:t>
            </a:fld>
            <a:endParaRPr lang="ru-RU"/>
          </a:p>
        </p:txBody>
      </p:sp>
      <p:sp>
        <p:nvSpPr>
          <p:cNvPr id="5" name="Footer Placeholder 4"/>
          <p:cNvSpPr>
            <a:spLocks noGrp="1"/>
          </p:cNvSpPr>
          <p:nvPr>
            <p:ph type="ftr" sz="quarter" idx="11"/>
          </p:nvPr>
        </p:nvSpPr>
        <p:spPr/>
        <p:txBody>
          <a:bodyPr/>
          <a:lstStyle/>
          <a:p>
            <a:r>
              <a:rPr lang="ru-RU"/>
              <a:t>Статистика ИКТ</a:t>
            </a:r>
          </a:p>
        </p:txBody>
      </p:sp>
      <p:sp>
        <p:nvSpPr>
          <p:cNvPr id="6" name="Slide Number Placeholder 5"/>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6C7FFE-F2FF-41BC-A323-4081BBE71BAF}" type="datetime1">
              <a:rPr lang="ru-RU" smtClean="0"/>
              <a:t>17.06.2024</a:t>
            </a:fld>
            <a:endParaRPr lang="ru-RU"/>
          </a:p>
        </p:txBody>
      </p:sp>
      <p:sp>
        <p:nvSpPr>
          <p:cNvPr id="5" name="Footer Placeholder 4"/>
          <p:cNvSpPr>
            <a:spLocks noGrp="1"/>
          </p:cNvSpPr>
          <p:nvPr>
            <p:ph type="ftr" sz="quarter" idx="11"/>
          </p:nvPr>
        </p:nvSpPr>
        <p:spPr/>
        <p:txBody>
          <a:bodyPr/>
          <a:lstStyle/>
          <a:p>
            <a:r>
              <a:rPr lang="ru-RU"/>
              <a:t>Статистика ИКТ</a:t>
            </a:r>
          </a:p>
        </p:txBody>
      </p:sp>
      <p:sp>
        <p:nvSpPr>
          <p:cNvPr id="6" name="Slide Number Placeholder 5"/>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874BE-48E9-4AD6-939E-372681193543}" type="datetime1">
              <a:rPr lang="ru-RU" smtClean="0"/>
              <a:t>17.06.2024</a:t>
            </a:fld>
            <a:endParaRPr lang="ru-RU"/>
          </a:p>
        </p:txBody>
      </p:sp>
      <p:sp>
        <p:nvSpPr>
          <p:cNvPr id="6" name="Footer Placeholder 5"/>
          <p:cNvSpPr>
            <a:spLocks noGrp="1"/>
          </p:cNvSpPr>
          <p:nvPr>
            <p:ph type="ftr" sz="quarter" idx="11"/>
          </p:nvPr>
        </p:nvSpPr>
        <p:spPr/>
        <p:txBody>
          <a:bodyPr/>
          <a:lstStyle/>
          <a:p>
            <a:r>
              <a:rPr lang="ru-RU"/>
              <a:t>Статистика ИКТ</a:t>
            </a:r>
          </a:p>
        </p:txBody>
      </p:sp>
      <p:sp>
        <p:nvSpPr>
          <p:cNvPr id="7" name="Slide Number Placeholder 6"/>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6499AE-F11D-40AA-ABAB-F010719B7201}" type="datetime1">
              <a:rPr lang="ru-RU" smtClean="0"/>
              <a:t>17.06.2024</a:t>
            </a:fld>
            <a:endParaRPr lang="ru-RU"/>
          </a:p>
        </p:txBody>
      </p:sp>
      <p:sp>
        <p:nvSpPr>
          <p:cNvPr id="8" name="Footer Placeholder 7"/>
          <p:cNvSpPr>
            <a:spLocks noGrp="1"/>
          </p:cNvSpPr>
          <p:nvPr>
            <p:ph type="ftr" sz="quarter" idx="11"/>
          </p:nvPr>
        </p:nvSpPr>
        <p:spPr/>
        <p:txBody>
          <a:bodyPr/>
          <a:lstStyle/>
          <a:p>
            <a:r>
              <a:rPr lang="ru-RU"/>
              <a:t>Статистика ИКТ</a:t>
            </a:r>
          </a:p>
        </p:txBody>
      </p:sp>
      <p:sp>
        <p:nvSpPr>
          <p:cNvPr id="9" name="Slide Number Placeholder 8"/>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767399-15D2-411F-ADF0-2D9586DE794A}" type="datetime1">
              <a:rPr lang="ru-RU" smtClean="0"/>
              <a:t>17.06.2024</a:t>
            </a:fld>
            <a:endParaRPr lang="ru-RU"/>
          </a:p>
        </p:txBody>
      </p:sp>
      <p:sp>
        <p:nvSpPr>
          <p:cNvPr id="4" name="Footer Placeholder 3"/>
          <p:cNvSpPr>
            <a:spLocks noGrp="1"/>
          </p:cNvSpPr>
          <p:nvPr>
            <p:ph type="ftr" sz="quarter" idx="11"/>
          </p:nvPr>
        </p:nvSpPr>
        <p:spPr/>
        <p:txBody>
          <a:bodyPr/>
          <a:lstStyle/>
          <a:p>
            <a:r>
              <a:rPr lang="ru-RU"/>
              <a:t>Статистика ИКТ</a:t>
            </a:r>
          </a:p>
        </p:txBody>
      </p:sp>
      <p:sp>
        <p:nvSpPr>
          <p:cNvPr id="5" name="Slide Number Placeholder 4"/>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5BB936-65D3-4872-B0F4-526E815B76FB}" type="datetime1">
              <a:rPr lang="ru-RU" smtClean="0"/>
              <a:t>17.06.2024</a:t>
            </a:fld>
            <a:endParaRPr lang="ru-RU"/>
          </a:p>
        </p:txBody>
      </p:sp>
      <p:sp>
        <p:nvSpPr>
          <p:cNvPr id="3" name="Footer Placeholder 2"/>
          <p:cNvSpPr>
            <a:spLocks noGrp="1"/>
          </p:cNvSpPr>
          <p:nvPr>
            <p:ph type="ftr" sz="quarter" idx="11"/>
          </p:nvPr>
        </p:nvSpPr>
        <p:spPr/>
        <p:txBody>
          <a:bodyPr/>
          <a:lstStyle/>
          <a:p>
            <a:r>
              <a:rPr lang="ru-RU"/>
              <a:t>Статистика ИКТ</a:t>
            </a:r>
          </a:p>
        </p:txBody>
      </p:sp>
      <p:sp>
        <p:nvSpPr>
          <p:cNvPr id="4" name="Slide Number Placeholder 3"/>
          <p:cNvSpPr>
            <a:spLocks noGrp="1"/>
          </p:cNvSpPr>
          <p:nvPr>
            <p:ph type="sldNum" sz="quarter" idx="12"/>
          </p:nvPr>
        </p:nvSpPr>
        <p:spPr/>
        <p:txBody>
          <a:bodyPr/>
          <a:lstStyle/>
          <a:p>
            <a:fld id="{1D7E3D7D-9A33-4B75-9561-72C6309A0A7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D857FB-A215-4E53-8B28-E6DA6B46A87D}" type="datetime1">
              <a:rPr lang="ru-RU" smtClean="0"/>
              <a:t>17.06.2024</a:t>
            </a:fld>
            <a:endParaRPr lang="ru-RU"/>
          </a:p>
        </p:txBody>
      </p:sp>
      <p:sp>
        <p:nvSpPr>
          <p:cNvPr id="6" name="Footer Placeholder 5"/>
          <p:cNvSpPr>
            <a:spLocks noGrp="1"/>
          </p:cNvSpPr>
          <p:nvPr>
            <p:ph type="ftr" sz="quarter" idx="11"/>
          </p:nvPr>
        </p:nvSpPr>
        <p:spPr/>
        <p:txBody>
          <a:bodyPr/>
          <a:lstStyle/>
          <a:p>
            <a:r>
              <a:rPr lang="ru-RU"/>
              <a:t>Статистика ИКТ</a:t>
            </a:r>
          </a:p>
        </p:txBody>
      </p:sp>
      <p:sp>
        <p:nvSpPr>
          <p:cNvPr id="7" name="Slide Number Placeholder 6"/>
          <p:cNvSpPr>
            <a:spLocks noGrp="1"/>
          </p:cNvSpPr>
          <p:nvPr>
            <p:ph type="sldNum" sz="quarter" idx="12"/>
          </p:nvPr>
        </p:nvSpPr>
        <p:spPr/>
        <p:txBody>
          <a:bodyPr/>
          <a:lstStyle/>
          <a:p>
            <a:fld id="{1D7E3D7D-9A33-4B75-9561-72C6309A0A75}"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EDF406D6-F263-49C5-B011-8780310448A5}" type="datetime1">
              <a:rPr lang="ru-RU" smtClean="0"/>
              <a:t>17.06.2024</a:t>
            </a:fld>
            <a:endParaRPr lang="ru-RU"/>
          </a:p>
        </p:txBody>
      </p:sp>
      <p:sp>
        <p:nvSpPr>
          <p:cNvPr id="9" name="Slide Number Placeholder 8"/>
          <p:cNvSpPr>
            <a:spLocks noGrp="1"/>
          </p:cNvSpPr>
          <p:nvPr>
            <p:ph type="sldNum" sz="quarter" idx="11"/>
          </p:nvPr>
        </p:nvSpPr>
        <p:spPr/>
        <p:txBody>
          <a:bodyPr/>
          <a:lstStyle/>
          <a:p>
            <a:fld id="{1D7E3D7D-9A33-4B75-9561-72C6309A0A75}" type="slidenum">
              <a:rPr lang="ru-RU" smtClean="0"/>
              <a:t>‹#›</a:t>
            </a:fld>
            <a:endParaRPr lang="ru-RU"/>
          </a:p>
        </p:txBody>
      </p:sp>
      <p:sp>
        <p:nvSpPr>
          <p:cNvPr id="10" name="Footer Placeholder 9"/>
          <p:cNvSpPr>
            <a:spLocks noGrp="1"/>
          </p:cNvSpPr>
          <p:nvPr>
            <p:ph type="ftr" sz="quarter" idx="12"/>
          </p:nvPr>
        </p:nvSpPr>
        <p:spPr/>
        <p:txBody>
          <a:bodyPr/>
          <a:lstStyle/>
          <a:p>
            <a:r>
              <a:rPr lang="ru-RU"/>
              <a:t>Статистика ИКТ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D7E3D7D-9A33-4B75-9561-72C6309A0A75}"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ru-RU"/>
              <a:t>Статистика ИКТ</a:t>
            </a: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C74AC40-702E-49E8-9044-7BBCB430AB33}" type="datetime1">
              <a:rPr lang="ru-RU" smtClean="0"/>
              <a:t>17.06.2024</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11"/>
          <p:cNvSpPr txBox="1">
            <a:spLocks noChangeArrowheads="1"/>
          </p:cNvSpPr>
          <p:nvPr/>
        </p:nvSpPr>
        <p:spPr bwMode="auto">
          <a:xfrm>
            <a:off x="1475656" y="478755"/>
            <a:ext cx="6802784" cy="954107"/>
          </a:xfrm>
          <a:prstGeom prst="rect">
            <a:avLst/>
          </a:prstGeom>
          <a:noFill/>
          <a:ln w="9525">
            <a:noFill/>
            <a:miter lim="800000"/>
            <a:headEnd/>
            <a:tailEnd/>
          </a:ln>
          <a:effectLst/>
        </p:spPr>
        <p:txBody>
          <a:bodyPr wrap="square">
            <a:spAutoFit/>
          </a:bodyPr>
          <a:lstStyle/>
          <a:p>
            <a:pPr algn="ctr">
              <a:defRPr/>
            </a:pPr>
            <a:r>
              <a:rPr lang="en-US" sz="2800" b="1" dirty="0"/>
              <a:t>The</a:t>
            </a:r>
            <a:r>
              <a:rPr lang="en-US" sz="2800" dirty="0"/>
              <a:t> </a:t>
            </a:r>
            <a:r>
              <a:rPr lang="en-US" sz="2800" b="1" dirty="0"/>
              <a:t>State</a:t>
            </a:r>
            <a:r>
              <a:rPr lang="en-US" sz="2800" dirty="0"/>
              <a:t> </a:t>
            </a:r>
            <a:r>
              <a:rPr lang="en-US" sz="2800" b="1" dirty="0"/>
              <a:t>Statistics</a:t>
            </a:r>
            <a:r>
              <a:rPr lang="en-US" sz="2800" dirty="0"/>
              <a:t> </a:t>
            </a:r>
            <a:r>
              <a:rPr lang="en-US" sz="2800" b="1" dirty="0" smtClean="0"/>
              <a:t>Committee</a:t>
            </a:r>
            <a:endParaRPr lang="ru-RU" sz="2800" dirty="0"/>
          </a:p>
          <a:p>
            <a:pPr algn="ctr">
              <a:defRPr/>
            </a:pPr>
            <a:r>
              <a:rPr lang="en-US" sz="2800" b="1" dirty="0" smtClean="0"/>
              <a:t>of</a:t>
            </a:r>
            <a:r>
              <a:rPr lang="en-US" sz="2800" dirty="0"/>
              <a:t> </a:t>
            </a:r>
            <a:r>
              <a:rPr lang="en-US" sz="2800" b="1" dirty="0"/>
              <a:t>Azerbaijan</a:t>
            </a:r>
            <a:r>
              <a:rPr lang="en-US" sz="2800" dirty="0"/>
              <a:t> </a:t>
            </a:r>
            <a:r>
              <a:rPr lang="en-US" sz="2800" b="1" dirty="0"/>
              <a:t>Republic</a:t>
            </a:r>
            <a:endParaRPr lang="ru-RU" sz="2500" b="1" dirty="0">
              <a:solidFill>
                <a:srgbClr val="1B4355"/>
              </a:solidFill>
              <a:effectLst>
                <a:outerShdw blurRad="38100" dist="38100" dir="2700000" algn="tl">
                  <a:srgbClr val="C0C0C0"/>
                </a:outerShdw>
              </a:effectLst>
              <a:cs typeface="Arial"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600915350"/>
              </p:ext>
            </p:extLst>
          </p:nvPr>
        </p:nvGraphicFramePr>
        <p:xfrm>
          <a:off x="395536" y="126900"/>
          <a:ext cx="1368425" cy="1285876"/>
        </p:xfrm>
        <a:graphic>
          <a:graphicData uri="http://schemas.openxmlformats.org/presentationml/2006/ole">
            <mc:AlternateContent xmlns:mc="http://schemas.openxmlformats.org/markup-compatibility/2006">
              <mc:Choice xmlns:v="urn:schemas-microsoft-com:vml" Requires="v">
                <p:oleObj spid="_x0000_s1058" name="CorelDRAW" r:id="rId3" imgW="2215896" imgH="2063496" progId="">
                  <p:embed/>
                </p:oleObj>
              </mc:Choice>
              <mc:Fallback>
                <p:oleObj name="CorelDRAW" r:id="rId3" imgW="2215896" imgH="2063496" progId="">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26900"/>
                        <a:ext cx="1368425" cy="1285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 Placeholder 3"/>
          <p:cNvSpPr>
            <a:spLocks noGrp="1"/>
          </p:cNvSpPr>
          <p:nvPr>
            <p:ph type="subTitle" idx="1"/>
          </p:nvPr>
        </p:nvSpPr>
        <p:spPr>
          <a:xfrm>
            <a:off x="395536" y="1844824"/>
            <a:ext cx="7772400" cy="3214687"/>
          </a:xfrm>
        </p:spPr>
        <p:txBody>
          <a:bodyPr anchor="ctr"/>
          <a:lstStyle/>
          <a:p>
            <a:pPr marL="109538" algn="ctr">
              <a:defRPr/>
            </a:pPr>
            <a:r>
              <a:rPr lang="en-US" sz="3600" b="1" dirty="0">
                <a:solidFill>
                  <a:schemeClr val="tx1"/>
                </a:solidFill>
              </a:rPr>
              <a:t>Maintaining ICT statistics in Azerbaijan</a:t>
            </a:r>
            <a:endParaRPr lang="ru-RU" sz="3600" b="1" dirty="0">
              <a:solidFill>
                <a:schemeClr val="tx1"/>
              </a:solidFill>
              <a:effectLst>
                <a:outerShdw blurRad="38100" dist="38100" dir="2700000" algn="tl">
                  <a:srgbClr val="C0C0C0"/>
                </a:outerShdw>
              </a:effectLst>
              <a:latin typeface="Times New Roman" pitchFamily="18" charset="0"/>
              <a:cs typeface="Times New Roman" pitchFamily="18" charset="0"/>
            </a:endParaRPr>
          </a:p>
        </p:txBody>
      </p:sp>
      <p:sp>
        <p:nvSpPr>
          <p:cNvPr id="10" name="Text Box 4"/>
          <p:cNvSpPr txBox="1">
            <a:spLocks noChangeArrowheads="1"/>
          </p:cNvSpPr>
          <p:nvPr/>
        </p:nvSpPr>
        <p:spPr bwMode="auto">
          <a:xfrm>
            <a:off x="611560" y="5527377"/>
            <a:ext cx="777716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r>
              <a:rPr lang="ru-RU" sz="1600" b="1" dirty="0"/>
              <a:t> </a:t>
            </a:r>
          </a:p>
          <a:p>
            <a:pPr eaLnBrk="1" hangingPunct="1"/>
            <a:endParaRPr lang="ru-RU" sz="1600" b="1" dirty="0"/>
          </a:p>
          <a:p>
            <a:pPr algn="ctr"/>
            <a:r>
              <a:rPr lang="en-US" sz="1600" b="1" dirty="0">
                <a:latin typeface="+mn-lt"/>
              </a:rPr>
              <a:t>Tashkent, June 27, 2024</a:t>
            </a:r>
            <a:endParaRPr lang="en-US" sz="1600" b="1" dirty="0">
              <a:latin typeface="+mn-lt"/>
            </a:endParaRPr>
          </a:p>
        </p:txBody>
      </p:sp>
      <p:sp>
        <p:nvSpPr>
          <p:cNvPr id="6" name="Line 14"/>
          <p:cNvSpPr>
            <a:spLocks noChangeShapeType="1"/>
          </p:cNvSpPr>
          <p:nvPr/>
        </p:nvSpPr>
        <p:spPr bwMode="auto">
          <a:xfrm>
            <a:off x="215900" y="1700808"/>
            <a:ext cx="8676580" cy="0"/>
          </a:xfrm>
          <a:prstGeom prst="line">
            <a:avLst/>
          </a:prstGeom>
          <a:noFill/>
          <a:ln w="76200" cmpd="tri">
            <a:solidFill>
              <a:srgbClr val="25889F"/>
            </a:solidFill>
            <a:round/>
            <a:headEnd/>
            <a:tailEnd/>
          </a:ln>
        </p:spPr>
        <p:txBody>
          <a:bodyPr/>
          <a:lstStyle/>
          <a:p>
            <a:endParaRPr lang="en-US"/>
          </a:p>
        </p:txBody>
      </p:sp>
      <p:sp>
        <p:nvSpPr>
          <p:cNvPr id="3" name="Rectangle 2">
            <a:extLst>
              <a:ext uri="{FF2B5EF4-FFF2-40B4-BE49-F238E27FC236}">
                <a16:creationId xmlns:a16="http://schemas.microsoft.com/office/drawing/2014/main" xmlns="" id="{A45097BB-6689-4710-9C4D-417EBB23C38C}"/>
              </a:ext>
            </a:extLst>
          </p:cNvPr>
          <p:cNvSpPr/>
          <p:nvPr/>
        </p:nvSpPr>
        <p:spPr>
          <a:xfrm rot="16200000">
            <a:off x="7094616" y="3228365"/>
            <a:ext cx="3370410" cy="338554"/>
          </a:xfrm>
          <a:prstGeom prst="rect">
            <a:avLst/>
          </a:prstGeom>
        </p:spPr>
        <p:txBody>
          <a:bodyPr wrap="none">
            <a:spAutoFit/>
          </a:bodyPr>
          <a:lstStyle/>
          <a:p>
            <a:pPr algn="ctr"/>
            <a:r>
              <a:rPr lang="en-US" sz="1600" dirty="0">
                <a:solidFill>
                  <a:schemeClr val="bg2"/>
                </a:solidFill>
              </a:rPr>
              <a:t>Maintaining ICT statistics in Azerbaijan</a:t>
            </a:r>
            <a:endParaRPr lang="ru-RU" sz="1600" dirty="0">
              <a:solidFill>
                <a:schemeClr val="bg2"/>
              </a:solidFill>
            </a:endParaRPr>
          </a:p>
        </p:txBody>
      </p:sp>
    </p:spTree>
    <p:extLst>
      <p:ext uri="{BB962C8B-B14F-4D97-AF65-F5344CB8AC3E}">
        <p14:creationId xmlns:p14="http://schemas.microsoft.com/office/powerpoint/2010/main" val="3813274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1D1AE97E-D1BD-4B61-B957-7277956860DE}"/>
              </a:ext>
            </a:extLst>
          </p:cNvPr>
          <p:cNvSpPr>
            <a:spLocks noGrp="1"/>
          </p:cNvSpPr>
          <p:nvPr>
            <p:ph type="ftr" sz="quarter" idx="11"/>
          </p:nvPr>
        </p:nvSpPr>
        <p:spPr>
          <a:xfrm rot="16200000">
            <a:off x="6769298" y="3231148"/>
            <a:ext cx="4002505" cy="365760"/>
          </a:xfrm>
        </p:spPr>
        <p:txBody>
          <a:bodyPr/>
          <a:lstStyle/>
          <a:p>
            <a:pPr algn="ctr"/>
            <a:r>
              <a:rPr lang="en-US" sz="1600" dirty="0"/>
              <a:t>Maintaining ICT statistics in Azerbaijan</a:t>
            </a:r>
            <a:endParaRPr lang="ru-RU" sz="1600" dirty="0"/>
          </a:p>
        </p:txBody>
      </p:sp>
      <p:sp>
        <p:nvSpPr>
          <p:cNvPr id="3" name="Slide Number Placeholder 2">
            <a:extLst>
              <a:ext uri="{FF2B5EF4-FFF2-40B4-BE49-F238E27FC236}">
                <a16:creationId xmlns:a16="http://schemas.microsoft.com/office/drawing/2014/main" xmlns="" id="{0F77DFC4-F7C7-4699-9ABB-5F14A9840489}"/>
              </a:ext>
            </a:extLst>
          </p:cNvPr>
          <p:cNvSpPr>
            <a:spLocks noGrp="1"/>
          </p:cNvSpPr>
          <p:nvPr>
            <p:ph type="sldNum" sz="quarter" idx="12"/>
          </p:nvPr>
        </p:nvSpPr>
        <p:spPr/>
        <p:txBody>
          <a:bodyPr/>
          <a:lstStyle/>
          <a:p>
            <a:fld id="{1D7E3D7D-9A33-4B75-9561-72C6309A0A75}" type="slidenum">
              <a:rPr lang="ru-RU" smtClean="0"/>
              <a:t>10</a:t>
            </a:fld>
            <a:endParaRPr lang="ru-RU"/>
          </a:p>
        </p:txBody>
      </p:sp>
      <p:graphicFrame>
        <p:nvGraphicFramePr>
          <p:cNvPr id="4" name="Chart 3">
            <a:extLst>
              <a:ext uri="{FF2B5EF4-FFF2-40B4-BE49-F238E27FC236}">
                <a16:creationId xmlns:a16="http://schemas.microsoft.com/office/drawing/2014/main" xmlns="" id="{1A550F37-60EE-400C-8014-F54DE13E2CDF}"/>
              </a:ext>
            </a:extLst>
          </p:cNvPr>
          <p:cNvGraphicFramePr>
            <a:graphicFrameLocks/>
          </p:cNvGraphicFramePr>
          <p:nvPr>
            <p:extLst>
              <p:ext uri="{D42A27DB-BD31-4B8C-83A1-F6EECF244321}">
                <p14:modId xmlns:p14="http://schemas.microsoft.com/office/powerpoint/2010/main" val="2118834963"/>
              </p:ext>
            </p:extLst>
          </p:nvPr>
        </p:nvGraphicFramePr>
        <p:xfrm>
          <a:off x="971600" y="2204864"/>
          <a:ext cx="6929439"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xmlns="" id="{81BF1FB3-61F4-475A-9713-2F887D645CB0}"/>
              </a:ext>
            </a:extLst>
          </p:cNvPr>
          <p:cNvSpPr txBox="1"/>
          <p:nvPr/>
        </p:nvSpPr>
        <p:spPr>
          <a:xfrm>
            <a:off x="2123728" y="476672"/>
            <a:ext cx="4824536" cy="461665"/>
          </a:xfrm>
          <a:prstGeom prst="rect">
            <a:avLst/>
          </a:prstGeom>
          <a:noFill/>
        </p:spPr>
        <p:txBody>
          <a:bodyPr wrap="square" rtlCol="0">
            <a:spAutoFit/>
          </a:bodyPr>
          <a:lstStyle/>
          <a:p>
            <a:pPr algn="ctr"/>
            <a:r>
              <a:rPr lang="en-US" sz="2400" b="1" dirty="0"/>
              <a:t>ICT indicators in education</a:t>
            </a:r>
            <a:endParaRPr lang="en-GB" sz="2400" b="1" dirty="0"/>
          </a:p>
        </p:txBody>
      </p:sp>
    </p:spTree>
    <p:extLst>
      <p:ext uri="{BB962C8B-B14F-4D97-AF65-F5344CB8AC3E}">
        <p14:creationId xmlns:p14="http://schemas.microsoft.com/office/powerpoint/2010/main" val="1198370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Methodology used in the production of ICT statistics</a:t>
            </a:r>
            <a:endParaRPr lang="ru-RU" sz="2400" b="1" dirty="0"/>
          </a:p>
        </p:txBody>
      </p:sp>
      <p:sp>
        <p:nvSpPr>
          <p:cNvPr id="3" name="Content Placeholder 2"/>
          <p:cNvSpPr>
            <a:spLocks noGrp="1"/>
          </p:cNvSpPr>
          <p:nvPr>
            <p:ph idx="1"/>
          </p:nvPr>
        </p:nvSpPr>
        <p:spPr/>
        <p:txBody>
          <a:bodyPr>
            <a:normAutofit/>
          </a:bodyPr>
          <a:lstStyle/>
          <a:p>
            <a:pPr indent="-160338">
              <a:buFont typeface="Wingdings" pitchFamily="2" charset="2"/>
              <a:buChar char="§"/>
            </a:pPr>
            <a:r>
              <a:rPr lang="en-US" dirty="0"/>
              <a:t>Recommendations of the International Telecommunications Union</a:t>
            </a:r>
          </a:p>
          <a:p>
            <a:pPr indent="-160338">
              <a:buFont typeface="Wingdings" pitchFamily="2" charset="2"/>
              <a:buChar char="§"/>
            </a:pPr>
            <a:r>
              <a:rPr lang="en-US" dirty="0"/>
              <a:t>Statistical classification of </a:t>
            </a:r>
            <a:r>
              <a:rPr lang="en-US" dirty="0" smtClean="0"/>
              <a:t>information- communication </a:t>
            </a:r>
            <a:r>
              <a:rPr lang="en-US" dirty="0"/>
              <a:t>technologies</a:t>
            </a:r>
          </a:p>
          <a:p>
            <a:pPr indent="-160338">
              <a:buFont typeface="Wingdings" pitchFamily="2" charset="2"/>
              <a:buChar char="§"/>
            </a:pPr>
            <a:r>
              <a:rPr lang="en-US" dirty="0"/>
              <a:t>Classification of economic activities</a:t>
            </a:r>
          </a:p>
          <a:p>
            <a:pPr indent="-160338">
              <a:buFont typeface="Wingdings" pitchFamily="2" charset="2"/>
              <a:buChar char="§"/>
            </a:pPr>
            <a:r>
              <a:rPr lang="en-US" dirty="0"/>
              <a:t>Classification of administrative-territorial divisions</a:t>
            </a:r>
          </a:p>
          <a:p>
            <a:pPr indent="-160338">
              <a:buFont typeface="Wingdings" pitchFamily="2" charset="2"/>
              <a:buChar char="§"/>
            </a:pPr>
            <a:r>
              <a:rPr lang="en-US" dirty="0"/>
              <a:t>Guidelines for Measuring ICT Access and Use at the Household and Individual Level, 2020 Edition</a:t>
            </a:r>
          </a:p>
          <a:p>
            <a:pPr indent="-160338">
              <a:buFont typeface="Wingdings" pitchFamily="2" charset="2"/>
              <a:buChar char="§"/>
            </a:pPr>
            <a:r>
              <a:rPr lang="en-US" dirty="0"/>
              <a:t>Handbook on Telecommunications/ICT Administrative Data Collection, 2020 Edition</a:t>
            </a:r>
            <a:endParaRPr lang="az-Latn-AZ" i="1" dirty="0"/>
          </a:p>
          <a:p>
            <a:pPr marL="525463" indent="-342900">
              <a:buFont typeface="Wingdings" pitchFamily="2" charset="2"/>
              <a:buChar char="§"/>
            </a:pPr>
            <a:endParaRPr lang="az-Latn-AZ" i="1" dirty="0"/>
          </a:p>
          <a:p>
            <a:endParaRPr lang="ru-RU" dirty="0"/>
          </a:p>
        </p:txBody>
      </p:sp>
      <p:sp>
        <p:nvSpPr>
          <p:cNvPr id="4" name="Slide Number Placeholder 3"/>
          <p:cNvSpPr>
            <a:spLocks noGrp="1"/>
          </p:cNvSpPr>
          <p:nvPr>
            <p:ph type="sldNum" sz="quarter" idx="12"/>
          </p:nvPr>
        </p:nvSpPr>
        <p:spPr/>
        <p:txBody>
          <a:bodyPr/>
          <a:lstStyle/>
          <a:p>
            <a:fld id="{1D7E3D7D-9A33-4B75-9561-72C6309A0A75}" type="slidenum">
              <a:rPr lang="ru-RU" smtClean="0"/>
              <a:t>11</a:t>
            </a:fld>
            <a:endParaRPr lang="ru-RU"/>
          </a:p>
        </p:txBody>
      </p:sp>
      <p:sp>
        <p:nvSpPr>
          <p:cNvPr id="6" name="Footer Placeholder 5"/>
          <p:cNvSpPr>
            <a:spLocks noGrp="1"/>
          </p:cNvSpPr>
          <p:nvPr>
            <p:ph type="ftr" sz="quarter" idx="11"/>
          </p:nvPr>
        </p:nvSpPr>
        <p:spPr>
          <a:xfrm rot="16200000">
            <a:off x="6771729" y="3233579"/>
            <a:ext cx="3997643"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2412384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a:t>Dissemination </a:t>
            </a:r>
            <a:r>
              <a:rPr lang="en-US" sz="3000" b="1" dirty="0" smtClean="0"/>
              <a:t>of  </a:t>
            </a:r>
            <a:r>
              <a:rPr lang="en-US" sz="3000" b="1" dirty="0"/>
              <a:t>ICT statistics</a:t>
            </a:r>
            <a:endParaRPr lang="ru-RU" sz="3000" b="1"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ICT </a:t>
            </a:r>
            <a:r>
              <a:rPr lang="en-US" dirty="0"/>
              <a:t>statistics are published in yearbooks</a:t>
            </a:r>
          </a:p>
          <a:p>
            <a:pPr indent="-342900">
              <a:buFont typeface="Wingdings" panose="05000000000000000000" pitchFamily="2" charset="2"/>
              <a:buChar char="§"/>
            </a:pPr>
            <a:r>
              <a:rPr lang="en-US" dirty="0"/>
              <a:t>"Statistical indicators of </a:t>
            </a:r>
            <a:r>
              <a:rPr lang="en-US" dirty="0" smtClean="0"/>
              <a:t>Azerbaijan“</a:t>
            </a:r>
          </a:p>
          <a:p>
            <a:pPr indent="-342900">
              <a:buFont typeface="Wingdings" panose="05000000000000000000" pitchFamily="2" charset="2"/>
              <a:buChar char="§"/>
            </a:pPr>
            <a:r>
              <a:rPr lang="en-US" dirty="0" smtClean="0"/>
              <a:t>"</a:t>
            </a:r>
            <a:r>
              <a:rPr lang="en-US" dirty="0"/>
              <a:t>Information Society in Azerbaijan"</a:t>
            </a:r>
          </a:p>
          <a:p>
            <a:pPr marL="0" indent="0">
              <a:buNone/>
            </a:pPr>
            <a:r>
              <a:rPr lang="en-US" dirty="0"/>
              <a:t>and are posted on the official website of the State Statistics Committee</a:t>
            </a:r>
            <a:r>
              <a:rPr lang="en-US" dirty="0" smtClean="0"/>
              <a:t> </a:t>
            </a:r>
            <a:r>
              <a:rPr lang="en-US" dirty="0"/>
              <a:t>www.stat.gov.az</a:t>
            </a:r>
            <a:endParaRPr lang="ru-RU" dirty="0"/>
          </a:p>
        </p:txBody>
      </p:sp>
      <p:sp>
        <p:nvSpPr>
          <p:cNvPr id="4" name="Slide Number Placeholder 3"/>
          <p:cNvSpPr>
            <a:spLocks noGrp="1"/>
          </p:cNvSpPr>
          <p:nvPr>
            <p:ph type="sldNum" sz="quarter" idx="12"/>
          </p:nvPr>
        </p:nvSpPr>
        <p:spPr/>
        <p:txBody>
          <a:bodyPr/>
          <a:lstStyle/>
          <a:p>
            <a:fld id="{1D7E3D7D-9A33-4B75-9561-72C6309A0A75}" type="slidenum">
              <a:rPr lang="ru-RU" smtClean="0"/>
              <a:t>12</a:t>
            </a:fld>
            <a:endParaRPr lang="ru-RU"/>
          </a:p>
        </p:txBody>
      </p:sp>
      <p:sp>
        <p:nvSpPr>
          <p:cNvPr id="6" name="Footer Placeholder 5"/>
          <p:cNvSpPr>
            <a:spLocks noGrp="1"/>
          </p:cNvSpPr>
          <p:nvPr>
            <p:ph type="ftr" sz="quarter" idx="11"/>
          </p:nvPr>
        </p:nvSpPr>
        <p:spPr>
          <a:xfrm rot="16200000">
            <a:off x="6771729" y="3233579"/>
            <a:ext cx="3997643"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287839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3000" b="1" dirty="0"/>
              <a:t>International cooperation</a:t>
            </a:r>
            <a:endParaRPr lang="ru-RU"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05305953"/>
              </p:ext>
            </p:extLst>
          </p:nvPr>
        </p:nvGraphicFramePr>
        <p:xfrm>
          <a:off x="457200" y="1600200"/>
          <a:ext cx="7620000" cy="4230180"/>
        </p:xfrm>
        <a:graphic>
          <a:graphicData uri="http://schemas.openxmlformats.org/drawingml/2006/table">
            <a:tbl>
              <a:tblPr firstRow="1" bandRow="1">
                <a:tableStyleId>{5C22544A-7EE6-4342-B048-85BDC9FD1C3A}</a:tableStyleId>
              </a:tblPr>
              <a:tblGrid>
                <a:gridCol w="2540000">
                  <a:extLst>
                    <a:ext uri="{9D8B030D-6E8A-4147-A177-3AD203B41FA5}">
                      <a16:colId xmlns:a16="http://schemas.microsoft.com/office/drawing/2014/main" xmlns="" val="20000"/>
                    </a:ext>
                  </a:extLst>
                </a:gridCol>
                <a:gridCol w="3663032">
                  <a:extLst>
                    <a:ext uri="{9D8B030D-6E8A-4147-A177-3AD203B41FA5}">
                      <a16:colId xmlns:a16="http://schemas.microsoft.com/office/drawing/2014/main" xmlns="" val="20001"/>
                    </a:ext>
                  </a:extLst>
                </a:gridCol>
                <a:gridCol w="1416968">
                  <a:extLst>
                    <a:ext uri="{9D8B030D-6E8A-4147-A177-3AD203B41FA5}">
                      <a16:colId xmlns:a16="http://schemas.microsoft.com/office/drawing/2014/main" xmlns="" val="20002"/>
                    </a:ext>
                  </a:extLst>
                </a:gridCol>
              </a:tblGrid>
              <a:tr h="370840">
                <a:tc>
                  <a:txBody>
                    <a:bodyPr/>
                    <a:lstStyle/>
                    <a:p>
                      <a:pPr algn="ctr">
                        <a:lnSpc>
                          <a:spcPct val="115000"/>
                        </a:lnSpc>
                        <a:spcAft>
                          <a:spcPts val="0"/>
                        </a:spcAft>
                      </a:pPr>
                      <a:r>
                        <a:rPr lang="en-US" sz="1200" dirty="0" smtClean="0">
                          <a:effectLst/>
                          <a:latin typeface="Arial" pitchFamily="34" charset="0"/>
                          <a:ea typeface="Times New Roman"/>
                          <a:cs typeface="Arial" pitchFamily="34" charset="0"/>
                        </a:rPr>
                        <a:t>Name of the organization</a:t>
                      </a:r>
                      <a:endParaRPr lang="ru-RU" sz="1200" dirty="0">
                        <a:effectLst/>
                        <a:latin typeface="Arial" pitchFamily="34" charset="0"/>
                        <a:ea typeface="Times New Roman"/>
                        <a:cs typeface="Arial" pitchFamily="34" charset="0"/>
                      </a:endParaRPr>
                    </a:p>
                  </a:txBody>
                  <a:tcPr marL="63500" marR="63500" marT="0" marB="0"/>
                </a:tc>
                <a:tc>
                  <a:txBody>
                    <a:bodyPr/>
                    <a:lstStyle/>
                    <a:p>
                      <a:pPr algn="ctr">
                        <a:lnSpc>
                          <a:spcPct val="115000"/>
                        </a:lnSpc>
                        <a:spcAft>
                          <a:spcPts val="0"/>
                        </a:spcAft>
                      </a:pPr>
                      <a:r>
                        <a:rPr lang="en-US" sz="1200" b="1" dirty="0" smtClean="0">
                          <a:effectLst/>
                          <a:latin typeface="Arial" pitchFamily="34" charset="0"/>
                          <a:ea typeface="Times New Roman"/>
                          <a:cs typeface="Arial" pitchFamily="34" charset="0"/>
                        </a:rPr>
                        <a:t>Indicators</a:t>
                      </a:r>
                      <a:endParaRPr lang="ru-RU" sz="1200" dirty="0">
                        <a:effectLst/>
                        <a:latin typeface="Arial" pitchFamily="34" charset="0"/>
                        <a:ea typeface="Times New Roman"/>
                        <a:cs typeface="Arial" pitchFamily="34" charset="0"/>
                      </a:endParaRPr>
                    </a:p>
                  </a:txBody>
                  <a:tcPr marL="63500" marR="63500" marT="0" marB="0"/>
                </a:tc>
                <a:tc>
                  <a:txBody>
                    <a:bodyPr/>
                    <a:lstStyle/>
                    <a:p>
                      <a:pPr algn="ctr">
                        <a:lnSpc>
                          <a:spcPct val="115000"/>
                        </a:lnSpc>
                        <a:spcAft>
                          <a:spcPts val="0"/>
                        </a:spcAft>
                      </a:pPr>
                      <a:r>
                        <a:rPr lang="en-US" sz="1200" b="1" dirty="0" smtClean="0">
                          <a:effectLst/>
                          <a:latin typeface="Arial" pitchFamily="34" charset="0"/>
                          <a:ea typeface="Times New Roman"/>
                          <a:cs typeface="Arial" pitchFamily="34" charset="0"/>
                        </a:rPr>
                        <a:t>Periodicity</a:t>
                      </a:r>
                      <a:endParaRPr lang="ru-RU" sz="1200" dirty="0">
                        <a:effectLst/>
                        <a:latin typeface="Arial" pitchFamily="34" charset="0"/>
                        <a:ea typeface="Times New Roman"/>
                        <a:cs typeface="Arial" pitchFamily="34" charset="0"/>
                      </a:endParaRPr>
                    </a:p>
                  </a:txBody>
                  <a:tcPr marL="63500" marR="63500" marT="0" marB="0"/>
                </a:tc>
                <a:extLst>
                  <a:ext uri="{0D108BD9-81ED-4DB2-BD59-A6C34878D82A}">
                    <a16:rowId xmlns:a16="http://schemas.microsoft.com/office/drawing/2014/main" xmlns="" val="10000"/>
                  </a:ext>
                </a:extLst>
              </a:tr>
              <a:tr h="370840">
                <a:tc>
                  <a:txBody>
                    <a:bodyPr/>
                    <a:lstStyle/>
                    <a:p>
                      <a:pPr algn="l">
                        <a:lnSpc>
                          <a:spcPct val="115000"/>
                        </a:lnSpc>
                        <a:spcAft>
                          <a:spcPts val="0"/>
                        </a:spcAft>
                      </a:pPr>
                      <a:r>
                        <a:rPr lang="en-US" sz="1400" dirty="0" smtClean="0">
                          <a:effectLst/>
                          <a:latin typeface="Arial"/>
                          <a:ea typeface="Times New Roman"/>
                          <a:cs typeface="Times New Roman"/>
                        </a:rPr>
                        <a:t>Interstate Statistical Committee of the CIS</a:t>
                      </a:r>
                      <a:endParaRPr lang="ru-RU" sz="1400" dirty="0">
                        <a:effectLst/>
                        <a:latin typeface="Calibri"/>
                        <a:ea typeface="Times New Roman"/>
                        <a:cs typeface="Times New Roman"/>
                      </a:endParaRPr>
                    </a:p>
                  </a:txBody>
                  <a:tcPr marL="63500" marR="63500" marT="0" marB="0"/>
                </a:tc>
                <a:tc>
                  <a:txBody>
                    <a:bodyPr/>
                    <a:lstStyle/>
                    <a:p>
                      <a:pPr>
                        <a:lnSpc>
                          <a:spcPct val="130000"/>
                        </a:lnSpc>
                        <a:spcAft>
                          <a:spcPts val="0"/>
                        </a:spcAft>
                      </a:pPr>
                      <a:r>
                        <a:rPr lang="en-US" sz="1400" dirty="0" smtClean="0">
                          <a:effectLst/>
                          <a:latin typeface="Arial"/>
                          <a:ea typeface="Times New Roman"/>
                          <a:cs typeface="Times New Roman"/>
                        </a:rPr>
                        <a:t>Scope of information and communication services</a:t>
                      </a:r>
                    </a:p>
                    <a:p>
                      <a:pPr>
                        <a:lnSpc>
                          <a:spcPct val="130000"/>
                        </a:lnSpc>
                        <a:spcAft>
                          <a:spcPts val="0"/>
                        </a:spcAft>
                      </a:pPr>
                      <a:r>
                        <a:rPr lang="en-US" sz="1400" dirty="0" smtClean="0">
                          <a:effectLst/>
                          <a:latin typeface="Arial"/>
                          <a:ea typeface="Times New Roman"/>
                          <a:cs typeface="Times New Roman"/>
                        </a:rPr>
                        <a:t>Post services</a:t>
                      </a:r>
                    </a:p>
                    <a:p>
                      <a:pPr>
                        <a:lnSpc>
                          <a:spcPct val="130000"/>
                        </a:lnSpc>
                        <a:spcAft>
                          <a:spcPts val="0"/>
                        </a:spcAft>
                      </a:pPr>
                      <a:r>
                        <a:rPr lang="en-US" sz="1400" dirty="0" smtClean="0">
                          <a:effectLst/>
                          <a:latin typeface="Arial"/>
                          <a:ea typeface="Times New Roman"/>
                          <a:cs typeface="Times New Roman"/>
                        </a:rPr>
                        <a:t>Number of international telephone calls</a:t>
                      </a:r>
                    </a:p>
                    <a:p>
                      <a:pPr>
                        <a:lnSpc>
                          <a:spcPct val="130000"/>
                        </a:lnSpc>
                        <a:spcAft>
                          <a:spcPts val="0"/>
                        </a:spcAft>
                      </a:pPr>
                      <a:r>
                        <a:rPr lang="en-US" sz="1400" dirty="0" smtClean="0">
                          <a:effectLst/>
                          <a:latin typeface="Arial"/>
                          <a:ea typeface="Times New Roman"/>
                          <a:cs typeface="Times New Roman"/>
                        </a:rPr>
                        <a:t>Number of landlines</a:t>
                      </a:r>
                    </a:p>
                    <a:p>
                      <a:pPr>
                        <a:lnSpc>
                          <a:spcPct val="130000"/>
                        </a:lnSpc>
                        <a:spcAft>
                          <a:spcPts val="0"/>
                        </a:spcAft>
                      </a:pPr>
                      <a:r>
                        <a:rPr lang="en-US" sz="1400" dirty="0" smtClean="0">
                          <a:effectLst/>
                          <a:latin typeface="Arial"/>
                          <a:ea typeface="Times New Roman"/>
                          <a:cs typeface="Times New Roman"/>
                        </a:rPr>
                        <a:t>Number of residential telephones</a:t>
                      </a:r>
                    </a:p>
                    <a:p>
                      <a:pPr>
                        <a:lnSpc>
                          <a:spcPct val="130000"/>
                        </a:lnSpc>
                        <a:spcAft>
                          <a:spcPts val="0"/>
                        </a:spcAft>
                      </a:pPr>
                      <a:r>
                        <a:rPr lang="en-US" sz="1400" dirty="0" smtClean="0">
                          <a:effectLst/>
                          <a:latin typeface="Arial"/>
                          <a:ea typeface="Times New Roman"/>
                          <a:cs typeface="Times New Roman"/>
                        </a:rPr>
                        <a:t>Number of landlines per 1000 people</a:t>
                      </a:r>
                    </a:p>
                    <a:p>
                      <a:pPr>
                        <a:lnSpc>
                          <a:spcPct val="130000"/>
                        </a:lnSpc>
                        <a:spcAft>
                          <a:spcPts val="0"/>
                        </a:spcAft>
                      </a:pPr>
                      <a:r>
                        <a:rPr lang="en-US" sz="1400" dirty="0" smtClean="0">
                          <a:effectLst/>
                          <a:latin typeface="Arial"/>
                          <a:ea typeface="Times New Roman"/>
                          <a:cs typeface="Times New Roman"/>
                        </a:rPr>
                        <a:t>Number of payphones</a:t>
                      </a:r>
                    </a:p>
                    <a:p>
                      <a:pPr>
                        <a:lnSpc>
                          <a:spcPct val="130000"/>
                        </a:lnSpc>
                        <a:spcAft>
                          <a:spcPts val="0"/>
                        </a:spcAft>
                      </a:pPr>
                      <a:r>
                        <a:rPr lang="en-US" sz="1400" dirty="0" smtClean="0">
                          <a:effectLst/>
                          <a:latin typeface="Arial"/>
                          <a:ea typeface="Times New Roman"/>
                          <a:cs typeface="Times New Roman"/>
                        </a:rPr>
                        <a:t>Number of mobile subscribers</a:t>
                      </a:r>
                    </a:p>
                    <a:p>
                      <a:pPr>
                        <a:lnSpc>
                          <a:spcPct val="130000"/>
                        </a:lnSpc>
                        <a:spcAft>
                          <a:spcPts val="0"/>
                        </a:spcAft>
                      </a:pPr>
                      <a:r>
                        <a:rPr lang="en-US" sz="1400" dirty="0" smtClean="0">
                          <a:effectLst/>
                          <a:latin typeface="Arial"/>
                          <a:ea typeface="Times New Roman"/>
                          <a:cs typeface="Times New Roman"/>
                        </a:rPr>
                        <a:t>Number of mobile subscribers per 1000 people</a:t>
                      </a:r>
                    </a:p>
                    <a:p>
                      <a:pPr>
                        <a:lnSpc>
                          <a:spcPct val="130000"/>
                        </a:lnSpc>
                        <a:spcAft>
                          <a:spcPts val="0"/>
                        </a:spcAft>
                      </a:pPr>
                      <a:r>
                        <a:rPr lang="en-US" sz="1400" dirty="0" smtClean="0">
                          <a:effectLst/>
                          <a:latin typeface="Arial"/>
                          <a:ea typeface="Times New Roman"/>
                          <a:cs typeface="Times New Roman"/>
                        </a:rPr>
                        <a:t>Number of Internet subscribers</a:t>
                      </a:r>
                    </a:p>
                    <a:p>
                      <a:pPr>
                        <a:lnSpc>
                          <a:spcPct val="130000"/>
                        </a:lnSpc>
                        <a:spcAft>
                          <a:spcPts val="0"/>
                        </a:spcAft>
                      </a:pPr>
                      <a:r>
                        <a:rPr lang="en-US" sz="1400" dirty="0" smtClean="0">
                          <a:effectLst/>
                          <a:latin typeface="Arial"/>
                          <a:ea typeface="Times New Roman"/>
                          <a:cs typeface="Times New Roman"/>
                        </a:rPr>
                        <a:t>Number of Internet subscribers per 1000 people</a:t>
                      </a:r>
                      <a:endParaRPr lang="ru-RU" sz="1400" dirty="0">
                        <a:effectLst/>
                        <a:latin typeface="Calibri"/>
                        <a:ea typeface="Times New Roman"/>
                        <a:cs typeface="Times New Roman"/>
                      </a:endParaRPr>
                    </a:p>
                  </a:txBody>
                  <a:tcPr marL="63500" marR="63500" marT="0" marB="0"/>
                </a:tc>
                <a:tc>
                  <a:txBody>
                    <a:bodyPr/>
                    <a:lstStyle/>
                    <a:p>
                      <a:pPr algn="ctr">
                        <a:lnSpc>
                          <a:spcPct val="115000"/>
                        </a:lnSpc>
                        <a:spcAft>
                          <a:spcPts val="0"/>
                        </a:spcAft>
                      </a:pPr>
                      <a:r>
                        <a:rPr lang="en-US" sz="1400" dirty="0" smtClean="0">
                          <a:effectLst/>
                          <a:latin typeface="Arial"/>
                          <a:ea typeface="Times New Roman"/>
                          <a:cs typeface="Times New Roman"/>
                        </a:rPr>
                        <a:t>annual</a:t>
                      </a:r>
                      <a:endParaRPr lang="ru-RU" sz="1400" dirty="0">
                        <a:effectLst/>
                        <a:latin typeface="Calibri"/>
                        <a:ea typeface="Times New Roman"/>
                        <a:cs typeface="Times New Roman"/>
                      </a:endParaRPr>
                    </a:p>
                  </a:txBody>
                  <a:tcPr marL="63500" marR="63500" marT="0" marB="0"/>
                </a:tc>
                <a:extLst>
                  <a:ext uri="{0D108BD9-81ED-4DB2-BD59-A6C34878D82A}">
                    <a16:rowId xmlns:a16="http://schemas.microsoft.com/office/drawing/2014/main" xmlns="" val="10001"/>
                  </a:ext>
                </a:extLst>
              </a:tr>
            </a:tbl>
          </a:graphicData>
        </a:graphic>
      </p:graphicFrame>
      <p:sp>
        <p:nvSpPr>
          <p:cNvPr id="4" name="Номер слайда 3"/>
          <p:cNvSpPr>
            <a:spLocks noGrp="1"/>
          </p:cNvSpPr>
          <p:nvPr>
            <p:ph type="sldNum" sz="quarter" idx="12"/>
          </p:nvPr>
        </p:nvSpPr>
        <p:spPr/>
        <p:txBody>
          <a:bodyPr/>
          <a:lstStyle/>
          <a:p>
            <a:fld id="{1D7E3D7D-9A33-4B75-9561-72C6309A0A75}" type="slidenum">
              <a:rPr lang="ru-RU" smtClean="0"/>
              <a:t>13</a:t>
            </a:fld>
            <a:endParaRPr lang="ru-RU"/>
          </a:p>
        </p:txBody>
      </p:sp>
      <p:sp>
        <p:nvSpPr>
          <p:cNvPr id="3" name="Footer Placeholder 2"/>
          <p:cNvSpPr>
            <a:spLocks noGrp="1"/>
          </p:cNvSpPr>
          <p:nvPr>
            <p:ph type="ftr" sz="quarter" idx="11"/>
          </p:nvPr>
        </p:nvSpPr>
        <p:spPr>
          <a:xfrm rot="16200000">
            <a:off x="6863010" y="3324860"/>
            <a:ext cx="3815081"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4147339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normAutofit/>
          </a:bodyPr>
          <a:lstStyle/>
          <a:p>
            <a:pPr algn="ctr"/>
            <a:r>
              <a:rPr lang="en-US" sz="3000" b="1" dirty="0"/>
              <a:t>International cooperation</a:t>
            </a:r>
            <a:endParaRPr lang="ru-RU" sz="3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95162537"/>
              </p:ext>
            </p:extLst>
          </p:nvPr>
        </p:nvGraphicFramePr>
        <p:xfrm>
          <a:off x="467544" y="1196752"/>
          <a:ext cx="7620000" cy="3536760"/>
        </p:xfrm>
        <a:graphic>
          <a:graphicData uri="http://schemas.openxmlformats.org/drawingml/2006/table">
            <a:tbl>
              <a:tblPr firstRow="1" bandRow="1">
                <a:tableStyleId>{5C22544A-7EE6-4342-B048-85BDC9FD1C3A}</a:tableStyleId>
              </a:tblPr>
              <a:tblGrid>
                <a:gridCol w="2540000">
                  <a:extLst>
                    <a:ext uri="{9D8B030D-6E8A-4147-A177-3AD203B41FA5}">
                      <a16:colId xmlns:a16="http://schemas.microsoft.com/office/drawing/2014/main" xmlns="" val="20000"/>
                    </a:ext>
                  </a:extLst>
                </a:gridCol>
                <a:gridCol w="3724696">
                  <a:extLst>
                    <a:ext uri="{9D8B030D-6E8A-4147-A177-3AD203B41FA5}">
                      <a16:colId xmlns:a16="http://schemas.microsoft.com/office/drawing/2014/main" xmlns="" val="20001"/>
                    </a:ext>
                  </a:extLst>
                </a:gridCol>
                <a:gridCol w="1355304">
                  <a:extLst>
                    <a:ext uri="{9D8B030D-6E8A-4147-A177-3AD203B41FA5}">
                      <a16:colId xmlns:a16="http://schemas.microsoft.com/office/drawing/2014/main" xmlns="" val="20002"/>
                    </a:ext>
                  </a:extLst>
                </a:gridCol>
              </a:tblGrid>
              <a:tr h="370840">
                <a:tc>
                  <a:txBody>
                    <a:bodyPr/>
                    <a:lstStyle/>
                    <a:p>
                      <a:pPr algn="ctr">
                        <a:lnSpc>
                          <a:spcPct val="115000"/>
                        </a:lnSpc>
                        <a:spcAft>
                          <a:spcPts val="0"/>
                        </a:spcAft>
                      </a:pPr>
                      <a:r>
                        <a:rPr lang="en-US" sz="1200" dirty="0" smtClean="0">
                          <a:effectLst/>
                          <a:latin typeface="Arial" pitchFamily="34" charset="0"/>
                          <a:ea typeface="Times New Roman"/>
                          <a:cs typeface="Arial" pitchFamily="34" charset="0"/>
                        </a:rPr>
                        <a:t>Name of the organization</a:t>
                      </a:r>
                      <a:endParaRPr lang="ru-RU" sz="1200" dirty="0">
                        <a:effectLst/>
                        <a:latin typeface="Arial" pitchFamily="34" charset="0"/>
                        <a:ea typeface="Times New Roman"/>
                        <a:cs typeface="Arial" pitchFamily="34" charset="0"/>
                      </a:endParaRPr>
                    </a:p>
                  </a:txBody>
                  <a:tcPr marL="63500" marR="63500" marT="0" marB="0"/>
                </a:tc>
                <a:tc>
                  <a:txBody>
                    <a:bodyPr/>
                    <a:lstStyle/>
                    <a:p>
                      <a:pPr algn="ctr">
                        <a:lnSpc>
                          <a:spcPct val="115000"/>
                        </a:lnSpc>
                        <a:spcAft>
                          <a:spcPts val="0"/>
                        </a:spcAft>
                      </a:pPr>
                      <a:r>
                        <a:rPr lang="en-US" sz="1200" b="1" dirty="0" smtClean="0">
                          <a:effectLst/>
                          <a:latin typeface="Arial" pitchFamily="34" charset="0"/>
                          <a:ea typeface="Times New Roman"/>
                          <a:cs typeface="Arial" pitchFamily="34" charset="0"/>
                        </a:rPr>
                        <a:t>Indicators</a:t>
                      </a:r>
                      <a:endParaRPr lang="ru-RU" sz="1200" dirty="0">
                        <a:effectLst/>
                        <a:latin typeface="Calibri"/>
                        <a:ea typeface="Times New Roman"/>
                        <a:cs typeface="Times New Roman"/>
                      </a:endParaRPr>
                    </a:p>
                  </a:txBody>
                  <a:tcPr marL="63500" marR="63500" marT="0" marB="0"/>
                </a:tc>
                <a:tc>
                  <a:txBody>
                    <a:bodyPr/>
                    <a:lstStyle/>
                    <a:p>
                      <a:pPr algn="ctr">
                        <a:lnSpc>
                          <a:spcPct val="115000"/>
                        </a:lnSpc>
                        <a:spcAft>
                          <a:spcPts val="0"/>
                        </a:spcAft>
                      </a:pPr>
                      <a:r>
                        <a:rPr lang="en-US" sz="1200" b="1" dirty="0" smtClean="0">
                          <a:effectLst/>
                          <a:latin typeface="Arial" pitchFamily="34" charset="0"/>
                          <a:ea typeface="Times New Roman"/>
                          <a:cs typeface="Arial" pitchFamily="34" charset="0"/>
                        </a:rPr>
                        <a:t>Periodicity</a:t>
                      </a:r>
                      <a:endParaRPr lang="ru-RU" sz="1200" dirty="0">
                        <a:effectLst/>
                        <a:latin typeface="Calibri"/>
                        <a:ea typeface="Times New Roman"/>
                        <a:cs typeface="Times New Roman"/>
                      </a:endParaRPr>
                    </a:p>
                  </a:txBody>
                  <a:tcPr marL="63500" marR="63500" marT="0" marB="0"/>
                </a:tc>
                <a:extLst>
                  <a:ext uri="{0D108BD9-81ED-4DB2-BD59-A6C34878D82A}">
                    <a16:rowId xmlns:a16="http://schemas.microsoft.com/office/drawing/2014/main" xmlns="" val="10000"/>
                  </a:ext>
                </a:extLst>
              </a:tr>
              <a:tr h="370840">
                <a:tc>
                  <a:txBody>
                    <a:bodyPr/>
                    <a:lstStyle/>
                    <a:p>
                      <a:pPr algn="l">
                        <a:lnSpc>
                          <a:spcPct val="115000"/>
                        </a:lnSpc>
                        <a:spcAft>
                          <a:spcPts val="0"/>
                        </a:spcAft>
                      </a:pPr>
                      <a:r>
                        <a:rPr lang="en-US" sz="1400" dirty="0" smtClean="0">
                          <a:effectLst/>
                          <a:latin typeface="Arial"/>
                          <a:ea typeface="Times New Roman"/>
                          <a:cs typeface="Times New Roman"/>
                        </a:rPr>
                        <a:t>Eurostat</a:t>
                      </a:r>
                      <a:endParaRPr lang="ru-RU" sz="1400" dirty="0">
                        <a:effectLst/>
                        <a:latin typeface="Calibri"/>
                        <a:ea typeface="Times New Roman"/>
                        <a:cs typeface="Times New Roman"/>
                      </a:endParaRPr>
                    </a:p>
                  </a:txBody>
                  <a:tcPr marL="63500" marR="63500" marT="0" marB="0"/>
                </a:tc>
                <a:tc>
                  <a:txBody>
                    <a:bodyPr/>
                    <a:lstStyle/>
                    <a:p>
                      <a:pPr>
                        <a:lnSpc>
                          <a:spcPct val="150000"/>
                        </a:lnSpc>
                        <a:spcAft>
                          <a:spcPts val="0"/>
                        </a:spcAft>
                      </a:pPr>
                      <a:r>
                        <a:rPr lang="en-US" sz="1400" dirty="0" smtClean="0">
                          <a:effectLst/>
                          <a:latin typeface="Arial"/>
                          <a:ea typeface="Times New Roman"/>
                          <a:cs typeface="Times New Roman"/>
                        </a:rPr>
                        <a:t>Number of main telephone sets</a:t>
                      </a:r>
                    </a:p>
                    <a:p>
                      <a:pPr>
                        <a:lnSpc>
                          <a:spcPct val="150000"/>
                        </a:lnSpc>
                        <a:spcAft>
                          <a:spcPts val="0"/>
                        </a:spcAft>
                      </a:pPr>
                      <a:r>
                        <a:rPr lang="en-US" sz="1400" dirty="0" smtClean="0">
                          <a:effectLst/>
                          <a:latin typeface="Arial"/>
                          <a:ea typeface="Times New Roman"/>
                          <a:cs typeface="Times New Roman"/>
                        </a:rPr>
                        <a:t>Number of mobile subscribers per 1000 people</a:t>
                      </a:r>
                    </a:p>
                    <a:p>
                      <a:pPr>
                        <a:lnSpc>
                          <a:spcPct val="150000"/>
                        </a:lnSpc>
                        <a:spcAft>
                          <a:spcPts val="0"/>
                        </a:spcAft>
                      </a:pPr>
                      <a:r>
                        <a:rPr lang="en-US" sz="1400" dirty="0" smtClean="0">
                          <a:effectLst/>
                          <a:latin typeface="Arial"/>
                          <a:ea typeface="Times New Roman"/>
                          <a:cs typeface="Times New Roman"/>
                        </a:rPr>
                        <a:t>Share of households using computers</a:t>
                      </a:r>
                    </a:p>
                    <a:p>
                      <a:pPr>
                        <a:lnSpc>
                          <a:spcPct val="150000"/>
                        </a:lnSpc>
                        <a:spcAft>
                          <a:spcPts val="0"/>
                        </a:spcAft>
                      </a:pPr>
                      <a:r>
                        <a:rPr lang="en-US" sz="1400" dirty="0" smtClean="0">
                          <a:effectLst/>
                          <a:latin typeface="Arial"/>
                          <a:ea typeface="Times New Roman"/>
                          <a:cs typeface="Times New Roman"/>
                        </a:rPr>
                        <a:t>Share of households with Internet access</a:t>
                      </a:r>
                    </a:p>
                    <a:p>
                      <a:pPr>
                        <a:lnSpc>
                          <a:spcPct val="150000"/>
                        </a:lnSpc>
                        <a:spcAft>
                          <a:spcPts val="0"/>
                        </a:spcAft>
                      </a:pPr>
                      <a:r>
                        <a:rPr lang="en-US" sz="1400" dirty="0" smtClean="0">
                          <a:effectLst/>
                          <a:latin typeface="Arial"/>
                          <a:ea typeface="Times New Roman"/>
                          <a:cs typeface="Times New Roman"/>
                        </a:rPr>
                        <a:t>Breakdown of households by purpose of Internet use</a:t>
                      </a:r>
                    </a:p>
                    <a:p>
                      <a:pPr>
                        <a:lnSpc>
                          <a:spcPct val="150000"/>
                        </a:lnSpc>
                        <a:spcAft>
                          <a:spcPts val="0"/>
                        </a:spcAft>
                      </a:pPr>
                      <a:r>
                        <a:rPr lang="en-US" sz="1400" dirty="0" smtClean="0">
                          <a:effectLst/>
                          <a:latin typeface="Arial"/>
                          <a:ea typeface="Times New Roman"/>
                          <a:cs typeface="Times New Roman"/>
                        </a:rPr>
                        <a:t>Share of enterprises with Internet access</a:t>
                      </a:r>
                    </a:p>
                    <a:p>
                      <a:pPr>
                        <a:lnSpc>
                          <a:spcPct val="150000"/>
                        </a:lnSpc>
                        <a:spcAft>
                          <a:spcPts val="0"/>
                        </a:spcAft>
                      </a:pPr>
                      <a:r>
                        <a:rPr lang="en-US" sz="1400" dirty="0" smtClean="0">
                          <a:effectLst/>
                          <a:latin typeface="Arial"/>
                          <a:ea typeface="Times New Roman"/>
                          <a:cs typeface="Times New Roman"/>
                        </a:rPr>
                        <a:t>Breakdown of enterprises by purpose of using the Internet</a:t>
                      </a:r>
                      <a:endParaRPr lang="ru-RU" sz="1400" dirty="0">
                        <a:effectLst/>
                        <a:latin typeface="Calibri"/>
                        <a:ea typeface="Times New Roman"/>
                        <a:cs typeface="Times New Roman"/>
                      </a:endParaRPr>
                    </a:p>
                  </a:txBody>
                  <a:tcPr marL="63500" marR="63500" marT="0" marB="0"/>
                </a:tc>
                <a:tc>
                  <a:txBody>
                    <a:bodyPr/>
                    <a:lstStyle/>
                    <a:p>
                      <a:pPr algn="ctr">
                        <a:lnSpc>
                          <a:spcPct val="115000"/>
                        </a:lnSpc>
                        <a:spcAft>
                          <a:spcPts val="0"/>
                        </a:spcAft>
                      </a:pPr>
                      <a:r>
                        <a:rPr lang="en-US" sz="1400" dirty="0" smtClean="0">
                          <a:effectLst/>
                          <a:latin typeface="Arial"/>
                          <a:ea typeface="Times New Roman"/>
                          <a:cs typeface="Times New Roman"/>
                        </a:rPr>
                        <a:t>annual</a:t>
                      </a:r>
                      <a:endParaRPr lang="ru-RU" sz="1400" dirty="0">
                        <a:effectLst/>
                        <a:latin typeface="Calibri"/>
                        <a:ea typeface="Times New Roman"/>
                        <a:cs typeface="Times New Roman"/>
                      </a:endParaRPr>
                    </a:p>
                  </a:txBody>
                  <a:tcPr marL="63500" marR="63500" marT="0" marB="0"/>
                </a:tc>
                <a:extLst>
                  <a:ext uri="{0D108BD9-81ED-4DB2-BD59-A6C34878D82A}">
                    <a16:rowId xmlns:a16="http://schemas.microsoft.com/office/drawing/2014/main" xmlns="" val="10001"/>
                  </a:ext>
                </a:extLst>
              </a:tr>
            </a:tbl>
          </a:graphicData>
        </a:graphic>
      </p:graphicFrame>
      <p:sp>
        <p:nvSpPr>
          <p:cNvPr id="4" name="Slide Number Placeholder 3"/>
          <p:cNvSpPr>
            <a:spLocks noGrp="1"/>
          </p:cNvSpPr>
          <p:nvPr>
            <p:ph type="sldNum" sz="quarter" idx="12"/>
          </p:nvPr>
        </p:nvSpPr>
        <p:spPr/>
        <p:txBody>
          <a:bodyPr/>
          <a:lstStyle/>
          <a:p>
            <a:fld id="{1D7E3D7D-9A33-4B75-9561-72C6309A0A75}" type="slidenum">
              <a:rPr lang="ru-RU" smtClean="0"/>
              <a:t>14</a:t>
            </a:fld>
            <a:endParaRPr lang="ru-RU"/>
          </a:p>
        </p:txBody>
      </p:sp>
      <p:sp>
        <p:nvSpPr>
          <p:cNvPr id="3" name="Footer Placeholder 2"/>
          <p:cNvSpPr>
            <a:spLocks noGrp="1"/>
          </p:cNvSpPr>
          <p:nvPr>
            <p:ph type="ftr" sz="quarter" idx="11"/>
          </p:nvPr>
        </p:nvSpPr>
        <p:spPr>
          <a:xfrm rot="16200000">
            <a:off x="6841306" y="3303156"/>
            <a:ext cx="3858489"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1588713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000" b="1" dirty="0"/>
              <a:t>International cooperation</a:t>
            </a:r>
            <a:endParaRPr lang="ru-RU" sz="3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45954521"/>
              </p:ext>
            </p:extLst>
          </p:nvPr>
        </p:nvGraphicFramePr>
        <p:xfrm>
          <a:off x="457200" y="1600200"/>
          <a:ext cx="7620000" cy="3398076"/>
        </p:xfrm>
        <a:graphic>
          <a:graphicData uri="http://schemas.openxmlformats.org/drawingml/2006/table">
            <a:tbl>
              <a:tblPr firstRow="1" bandRow="1">
                <a:tableStyleId>{5C22544A-7EE6-4342-B048-85BDC9FD1C3A}</a:tableStyleId>
              </a:tblPr>
              <a:tblGrid>
                <a:gridCol w="2540000">
                  <a:extLst>
                    <a:ext uri="{9D8B030D-6E8A-4147-A177-3AD203B41FA5}">
                      <a16:colId xmlns:a16="http://schemas.microsoft.com/office/drawing/2014/main" xmlns="" val="20000"/>
                    </a:ext>
                  </a:extLst>
                </a:gridCol>
                <a:gridCol w="3735040">
                  <a:extLst>
                    <a:ext uri="{9D8B030D-6E8A-4147-A177-3AD203B41FA5}">
                      <a16:colId xmlns:a16="http://schemas.microsoft.com/office/drawing/2014/main" xmlns="" val="20001"/>
                    </a:ext>
                  </a:extLst>
                </a:gridCol>
                <a:gridCol w="1344960">
                  <a:extLst>
                    <a:ext uri="{9D8B030D-6E8A-4147-A177-3AD203B41FA5}">
                      <a16:colId xmlns:a16="http://schemas.microsoft.com/office/drawing/2014/main" xmlns="" val="20002"/>
                    </a:ext>
                  </a:extLst>
                </a:gridCol>
              </a:tblGrid>
              <a:tr h="370840">
                <a:tc>
                  <a:txBody>
                    <a:bodyPr/>
                    <a:lstStyle/>
                    <a:p>
                      <a:pPr algn="ctr">
                        <a:lnSpc>
                          <a:spcPct val="115000"/>
                        </a:lnSpc>
                        <a:spcAft>
                          <a:spcPts val="0"/>
                        </a:spcAft>
                      </a:pPr>
                      <a:r>
                        <a:rPr lang="en-US" sz="1200" dirty="0" smtClean="0">
                          <a:effectLst/>
                          <a:latin typeface="Arial" pitchFamily="34" charset="0"/>
                          <a:ea typeface="Times New Roman"/>
                          <a:cs typeface="Arial" pitchFamily="34" charset="0"/>
                        </a:rPr>
                        <a:t>Name of the organization</a:t>
                      </a:r>
                      <a:endParaRPr lang="ru-RU" sz="1200" dirty="0">
                        <a:effectLst/>
                        <a:latin typeface="Arial" pitchFamily="34" charset="0"/>
                        <a:ea typeface="Times New Roman"/>
                        <a:cs typeface="Arial" pitchFamily="34" charset="0"/>
                      </a:endParaRPr>
                    </a:p>
                  </a:txBody>
                  <a:tcPr marL="63500" marR="63500" marT="0" marB="0"/>
                </a:tc>
                <a:tc>
                  <a:txBody>
                    <a:bodyPr/>
                    <a:lstStyle/>
                    <a:p>
                      <a:pPr algn="ctr">
                        <a:lnSpc>
                          <a:spcPct val="115000"/>
                        </a:lnSpc>
                        <a:spcAft>
                          <a:spcPts val="0"/>
                        </a:spcAft>
                      </a:pPr>
                      <a:r>
                        <a:rPr lang="en-US" sz="1200" b="1" dirty="0" smtClean="0">
                          <a:effectLst/>
                          <a:latin typeface="Arial" pitchFamily="34" charset="0"/>
                          <a:ea typeface="Times New Roman"/>
                          <a:cs typeface="Arial" pitchFamily="34" charset="0"/>
                        </a:rPr>
                        <a:t>Indicators</a:t>
                      </a:r>
                      <a:endParaRPr lang="ru-RU" sz="1200" dirty="0">
                        <a:effectLst/>
                        <a:latin typeface="Calibri"/>
                        <a:ea typeface="Times New Roman"/>
                        <a:cs typeface="Times New Roman"/>
                      </a:endParaRPr>
                    </a:p>
                  </a:txBody>
                  <a:tcPr marL="63500" marR="63500" marT="0" marB="0"/>
                </a:tc>
                <a:tc>
                  <a:txBody>
                    <a:bodyPr/>
                    <a:lstStyle/>
                    <a:p>
                      <a:pPr algn="ctr">
                        <a:lnSpc>
                          <a:spcPct val="115000"/>
                        </a:lnSpc>
                        <a:spcAft>
                          <a:spcPts val="0"/>
                        </a:spcAft>
                      </a:pPr>
                      <a:r>
                        <a:rPr lang="en-US" sz="1200" b="1" dirty="0" smtClean="0">
                          <a:effectLst/>
                          <a:latin typeface="Arial" pitchFamily="34" charset="0"/>
                          <a:ea typeface="Times New Roman"/>
                          <a:cs typeface="Arial" pitchFamily="34" charset="0"/>
                        </a:rPr>
                        <a:t>Periodicity</a:t>
                      </a:r>
                      <a:endParaRPr lang="ru-RU" sz="1200" dirty="0">
                        <a:effectLst/>
                        <a:latin typeface="Calibri"/>
                        <a:ea typeface="Times New Roman"/>
                        <a:cs typeface="Times New Roman"/>
                      </a:endParaRPr>
                    </a:p>
                  </a:txBody>
                  <a:tcPr marL="63500" marR="63500" marT="0" marB="0"/>
                </a:tc>
                <a:extLst>
                  <a:ext uri="{0D108BD9-81ED-4DB2-BD59-A6C34878D82A}">
                    <a16:rowId xmlns:a16="http://schemas.microsoft.com/office/drawing/2014/main" xmlns="" val="10000"/>
                  </a:ext>
                </a:extLst>
              </a:tr>
              <a:tr h="370840">
                <a:tc>
                  <a:txBody>
                    <a:bodyPr/>
                    <a:lstStyle/>
                    <a:p>
                      <a:pPr algn="l">
                        <a:lnSpc>
                          <a:spcPct val="115000"/>
                        </a:lnSpc>
                        <a:spcAft>
                          <a:spcPts val="0"/>
                        </a:spcAft>
                      </a:pPr>
                      <a:r>
                        <a:rPr lang="en-US" sz="1400" dirty="0" smtClean="0">
                          <a:effectLst/>
                          <a:latin typeface="Arial"/>
                          <a:ea typeface="Times New Roman"/>
                          <a:cs typeface="Times New Roman"/>
                        </a:rPr>
                        <a:t>International Telecommunications Union </a:t>
                      </a:r>
                      <a:r>
                        <a:rPr lang="az-Latn-AZ" sz="1400" dirty="0" smtClean="0">
                          <a:effectLst/>
                          <a:latin typeface="Arial"/>
                          <a:ea typeface="Times New Roman"/>
                          <a:cs typeface="Times New Roman"/>
                        </a:rPr>
                        <a:t>(</a:t>
                      </a:r>
                      <a:r>
                        <a:rPr lang="en-US" sz="1400" dirty="0">
                          <a:effectLst/>
                          <a:latin typeface="Arial"/>
                          <a:ea typeface="Times New Roman"/>
                          <a:cs typeface="Times New Roman"/>
                        </a:rPr>
                        <a:t>I</a:t>
                      </a:r>
                      <a:r>
                        <a:rPr lang="az-Latn-AZ" sz="1400" dirty="0">
                          <a:effectLst/>
                          <a:latin typeface="Arial"/>
                          <a:ea typeface="Times New Roman"/>
                          <a:cs typeface="Times New Roman"/>
                        </a:rPr>
                        <a:t>TU)</a:t>
                      </a:r>
                      <a:endParaRPr lang="ru-RU" sz="1400" dirty="0">
                        <a:effectLst/>
                        <a:latin typeface="Calibri"/>
                        <a:ea typeface="Times New Roman"/>
                        <a:cs typeface="Times New Roman"/>
                      </a:endParaRPr>
                    </a:p>
                  </a:txBody>
                  <a:tcPr marL="63500" marR="63500" marT="0" marB="0"/>
                </a:tc>
                <a:tc>
                  <a:txBody>
                    <a:bodyPr/>
                    <a:lstStyle/>
                    <a:p>
                      <a:pPr>
                        <a:lnSpc>
                          <a:spcPct val="130000"/>
                        </a:lnSpc>
                        <a:spcAft>
                          <a:spcPts val="0"/>
                        </a:spcAft>
                      </a:pPr>
                      <a:r>
                        <a:rPr lang="en-US" sz="1400" dirty="0" smtClean="0">
                          <a:effectLst/>
                          <a:latin typeface="Arial"/>
                          <a:ea typeface="Times New Roman"/>
                          <a:cs typeface="Times New Roman"/>
                        </a:rPr>
                        <a:t>ICT equipment owned by the household</a:t>
                      </a:r>
                    </a:p>
                    <a:p>
                      <a:pPr>
                        <a:lnSpc>
                          <a:spcPct val="130000"/>
                        </a:lnSpc>
                        <a:spcAft>
                          <a:spcPts val="0"/>
                        </a:spcAft>
                      </a:pPr>
                      <a:r>
                        <a:rPr lang="en-US" sz="1400" dirty="0" smtClean="0">
                          <a:effectLst/>
                          <a:latin typeface="Arial"/>
                          <a:ea typeface="Times New Roman"/>
                          <a:cs typeface="Times New Roman"/>
                        </a:rPr>
                        <a:t>Breakdown of households by type of computer used</a:t>
                      </a:r>
                    </a:p>
                    <a:p>
                      <a:pPr>
                        <a:lnSpc>
                          <a:spcPct val="130000"/>
                        </a:lnSpc>
                        <a:spcAft>
                          <a:spcPts val="0"/>
                        </a:spcAft>
                      </a:pPr>
                      <a:r>
                        <a:rPr lang="en-US" sz="1400" dirty="0" smtClean="0">
                          <a:effectLst/>
                          <a:latin typeface="Arial"/>
                          <a:ea typeface="Times New Roman"/>
                          <a:cs typeface="Times New Roman"/>
                        </a:rPr>
                        <a:t>Number of households with Internet access</a:t>
                      </a:r>
                    </a:p>
                    <a:p>
                      <a:pPr>
                        <a:lnSpc>
                          <a:spcPct val="130000"/>
                        </a:lnSpc>
                        <a:spcAft>
                          <a:spcPts val="0"/>
                        </a:spcAft>
                      </a:pPr>
                      <a:r>
                        <a:rPr lang="en-US" sz="1400" dirty="0" smtClean="0">
                          <a:effectLst/>
                          <a:latin typeface="Arial"/>
                          <a:ea typeface="Times New Roman"/>
                          <a:cs typeface="Times New Roman"/>
                        </a:rPr>
                        <a:t>Breakdown of households by type of Internet connection</a:t>
                      </a:r>
                    </a:p>
                    <a:p>
                      <a:pPr>
                        <a:lnSpc>
                          <a:spcPct val="130000"/>
                        </a:lnSpc>
                        <a:spcAft>
                          <a:spcPts val="0"/>
                        </a:spcAft>
                      </a:pPr>
                      <a:r>
                        <a:rPr lang="en-US" sz="1400" dirty="0" smtClean="0">
                          <a:effectLst/>
                          <a:latin typeface="Arial"/>
                          <a:ea typeface="Times New Roman"/>
                          <a:cs typeface="Times New Roman"/>
                        </a:rPr>
                        <a:t>Internet Use Locations</a:t>
                      </a:r>
                    </a:p>
                    <a:p>
                      <a:pPr>
                        <a:lnSpc>
                          <a:spcPct val="130000"/>
                        </a:lnSpc>
                        <a:spcAft>
                          <a:spcPts val="0"/>
                        </a:spcAft>
                      </a:pPr>
                      <a:r>
                        <a:rPr lang="en-US" sz="1400" dirty="0" smtClean="0">
                          <a:effectLst/>
                          <a:latin typeface="Arial"/>
                          <a:ea typeface="Times New Roman"/>
                          <a:cs typeface="Times New Roman"/>
                        </a:rPr>
                        <a:t>Purposes of using the Internet</a:t>
                      </a:r>
                    </a:p>
                    <a:p>
                      <a:pPr>
                        <a:lnSpc>
                          <a:spcPct val="130000"/>
                        </a:lnSpc>
                        <a:spcAft>
                          <a:spcPts val="0"/>
                        </a:spcAft>
                      </a:pPr>
                      <a:r>
                        <a:rPr lang="en-US" sz="1400" dirty="0" smtClean="0">
                          <a:effectLst/>
                          <a:latin typeface="Arial"/>
                          <a:ea typeface="Times New Roman"/>
                          <a:cs typeface="Times New Roman"/>
                        </a:rPr>
                        <a:t>Number of Internet users by age group</a:t>
                      </a:r>
                    </a:p>
                    <a:p>
                      <a:pPr>
                        <a:lnSpc>
                          <a:spcPct val="130000"/>
                        </a:lnSpc>
                        <a:spcAft>
                          <a:spcPts val="0"/>
                        </a:spcAft>
                      </a:pPr>
                      <a:r>
                        <a:rPr lang="en-US" sz="1400" dirty="0" smtClean="0">
                          <a:effectLst/>
                          <a:latin typeface="Arial"/>
                          <a:ea typeface="Times New Roman"/>
                          <a:cs typeface="Times New Roman"/>
                        </a:rPr>
                        <a:t>Number of Internet users by level of education</a:t>
                      </a:r>
                      <a:endParaRPr lang="ru-RU" sz="1400" dirty="0">
                        <a:effectLst/>
                        <a:latin typeface="Calibri"/>
                        <a:ea typeface="Times New Roman"/>
                        <a:cs typeface="Times New Roman"/>
                      </a:endParaRPr>
                    </a:p>
                  </a:txBody>
                  <a:tcPr marL="63500" marR="63500" marT="0" marB="0"/>
                </a:tc>
                <a:tc>
                  <a:txBody>
                    <a:bodyPr/>
                    <a:lstStyle/>
                    <a:p>
                      <a:pPr algn="ctr">
                        <a:lnSpc>
                          <a:spcPct val="115000"/>
                        </a:lnSpc>
                        <a:spcAft>
                          <a:spcPts val="0"/>
                        </a:spcAft>
                      </a:pPr>
                      <a:r>
                        <a:rPr lang="en-US" sz="1400" dirty="0" smtClean="0">
                          <a:effectLst/>
                          <a:latin typeface="Arial"/>
                          <a:ea typeface="Times New Roman"/>
                          <a:cs typeface="Times New Roman"/>
                        </a:rPr>
                        <a:t>annual</a:t>
                      </a:r>
                      <a:endParaRPr lang="ru-RU" sz="1400" dirty="0">
                        <a:effectLst/>
                        <a:latin typeface="Calibri"/>
                        <a:ea typeface="Times New Roman"/>
                        <a:cs typeface="Times New Roman"/>
                      </a:endParaRPr>
                    </a:p>
                  </a:txBody>
                  <a:tcPr marL="63500" marR="63500" marT="0" marB="0"/>
                </a:tc>
                <a:extLst>
                  <a:ext uri="{0D108BD9-81ED-4DB2-BD59-A6C34878D82A}">
                    <a16:rowId xmlns:a16="http://schemas.microsoft.com/office/drawing/2014/main" xmlns="" val="10001"/>
                  </a:ext>
                </a:extLst>
              </a:tr>
            </a:tbl>
          </a:graphicData>
        </a:graphic>
      </p:graphicFrame>
      <p:sp>
        <p:nvSpPr>
          <p:cNvPr id="4" name="Slide Number Placeholder 3"/>
          <p:cNvSpPr>
            <a:spLocks noGrp="1"/>
          </p:cNvSpPr>
          <p:nvPr>
            <p:ph type="sldNum" sz="quarter" idx="12"/>
          </p:nvPr>
        </p:nvSpPr>
        <p:spPr/>
        <p:txBody>
          <a:bodyPr/>
          <a:lstStyle/>
          <a:p>
            <a:fld id="{1D7E3D7D-9A33-4B75-9561-72C6309A0A75}" type="slidenum">
              <a:rPr lang="ru-RU" smtClean="0"/>
              <a:t>15</a:t>
            </a:fld>
            <a:endParaRPr lang="ru-RU"/>
          </a:p>
        </p:txBody>
      </p:sp>
      <p:sp>
        <p:nvSpPr>
          <p:cNvPr id="3" name="Footer Placeholder 2"/>
          <p:cNvSpPr>
            <a:spLocks noGrp="1"/>
          </p:cNvSpPr>
          <p:nvPr>
            <p:ph type="ftr" sz="quarter" idx="11"/>
          </p:nvPr>
        </p:nvSpPr>
        <p:spPr>
          <a:xfrm rot="16200000">
            <a:off x="6841306" y="3303156"/>
            <a:ext cx="3858489"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101366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000" b="1" dirty="0"/>
              <a:t>International cooperation</a:t>
            </a:r>
            <a:endParaRPr lang="ru-RU" sz="3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52339426"/>
              </p:ext>
            </p:extLst>
          </p:nvPr>
        </p:nvGraphicFramePr>
        <p:xfrm>
          <a:off x="457200" y="1600200"/>
          <a:ext cx="7620000" cy="2843340"/>
        </p:xfrm>
        <a:graphic>
          <a:graphicData uri="http://schemas.openxmlformats.org/drawingml/2006/table">
            <a:tbl>
              <a:tblPr firstRow="1" bandRow="1">
                <a:tableStyleId>{5C22544A-7EE6-4342-B048-85BDC9FD1C3A}</a:tableStyleId>
              </a:tblPr>
              <a:tblGrid>
                <a:gridCol w="2540000">
                  <a:extLst>
                    <a:ext uri="{9D8B030D-6E8A-4147-A177-3AD203B41FA5}">
                      <a16:colId xmlns:a16="http://schemas.microsoft.com/office/drawing/2014/main" xmlns="" val="20000"/>
                    </a:ext>
                  </a:extLst>
                </a:gridCol>
                <a:gridCol w="3403570">
                  <a:extLst>
                    <a:ext uri="{9D8B030D-6E8A-4147-A177-3AD203B41FA5}">
                      <a16:colId xmlns:a16="http://schemas.microsoft.com/office/drawing/2014/main" xmlns="" val="20001"/>
                    </a:ext>
                  </a:extLst>
                </a:gridCol>
                <a:gridCol w="1676430">
                  <a:extLst>
                    <a:ext uri="{9D8B030D-6E8A-4147-A177-3AD203B41FA5}">
                      <a16:colId xmlns:a16="http://schemas.microsoft.com/office/drawing/2014/main" xmlns="" val="20002"/>
                    </a:ext>
                  </a:extLst>
                </a:gridCol>
              </a:tblGrid>
              <a:tr h="370840">
                <a:tc>
                  <a:txBody>
                    <a:bodyPr/>
                    <a:lstStyle/>
                    <a:p>
                      <a:pPr algn="ctr">
                        <a:lnSpc>
                          <a:spcPct val="130000"/>
                        </a:lnSpc>
                        <a:spcAft>
                          <a:spcPts val="0"/>
                        </a:spcAft>
                      </a:pPr>
                      <a:r>
                        <a:rPr lang="ru-RU" sz="1100" dirty="0">
                          <a:effectLst/>
                          <a:latin typeface="Calibri"/>
                          <a:ea typeface="Times New Roman"/>
                          <a:cs typeface="Times New Roman"/>
                        </a:rPr>
                        <a:t>Название организации</a:t>
                      </a:r>
                    </a:p>
                  </a:txBody>
                  <a:tcPr marL="63500" marR="63500" marT="0" marB="0"/>
                </a:tc>
                <a:tc>
                  <a:txBody>
                    <a:bodyPr/>
                    <a:lstStyle/>
                    <a:p>
                      <a:pPr algn="ctr">
                        <a:lnSpc>
                          <a:spcPct val="130000"/>
                        </a:lnSpc>
                        <a:spcAft>
                          <a:spcPts val="0"/>
                        </a:spcAft>
                      </a:pPr>
                      <a:r>
                        <a:rPr lang="ru-RU" sz="1100" b="1" dirty="0">
                          <a:effectLst/>
                          <a:latin typeface="Arial"/>
                          <a:ea typeface="Times New Roman"/>
                          <a:cs typeface="Times New Roman"/>
                        </a:rPr>
                        <a:t>Показатели</a:t>
                      </a:r>
                      <a:endParaRPr lang="ru-RU" sz="1100" dirty="0">
                        <a:effectLst/>
                        <a:latin typeface="Calibri"/>
                        <a:ea typeface="Times New Roman"/>
                        <a:cs typeface="Times New Roman"/>
                      </a:endParaRPr>
                    </a:p>
                  </a:txBody>
                  <a:tcPr marL="63500" marR="63500" marT="0" marB="0"/>
                </a:tc>
                <a:tc>
                  <a:txBody>
                    <a:bodyPr/>
                    <a:lstStyle/>
                    <a:p>
                      <a:pPr algn="ctr">
                        <a:lnSpc>
                          <a:spcPct val="115000"/>
                        </a:lnSpc>
                        <a:spcAft>
                          <a:spcPts val="0"/>
                        </a:spcAft>
                      </a:pPr>
                      <a:r>
                        <a:rPr lang="en-US" sz="1100" b="1" dirty="0" smtClean="0">
                          <a:effectLst/>
                          <a:latin typeface="Arial" pitchFamily="34" charset="0"/>
                          <a:ea typeface="Times New Roman"/>
                          <a:cs typeface="Arial" pitchFamily="34" charset="0"/>
                        </a:rPr>
                        <a:t>Periodicity</a:t>
                      </a:r>
                      <a:endParaRPr lang="ru-RU" sz="1100" dirty="0">
                        <a:effectLst/>
                        <a:latin typeface="Calibri"/>
                        <a:ea typeface="Times New Roman"/>
                        <a:cs typeface="Times New Roman"/>
                      </a:endParaRPr>
                    </a:p>
                  </a:txBody>
                  <a:tcPr marL="63500" marR="63500" marT="0" marB="0"/>
                </a:tc>
                <a:extLst>
                  <a:ext uri="{0D108BD9-81ED-4DB2-BD59-A6C34878D82A}">
                    <a16:rowId xmlns:a16="http://schemas.microsoft.com/office/drawing/2014/main" xmlns="" val="10000"/>
                  </a:ext>
                </a:extLst>
              </a:tr>
              <a:tr h="370840">
                <a:tc>
                  <a:txBody>
                    <a:bodyPr/>
                    <a:lstStyle/>
                    <a:p>
                      <a:pPr algn="l">
                        <a:lnSpc>
                          <a:spcPct val="130000"/>
                        </a:lnSpc>
                        <a:spcAft>
                          <a:spcPts val="0"/>
                        </a:spcAft>
                      </a:pPr>
                      <a:r>
                        <a:rPr lang="en-US" sz="1400" dirty="0" smtClean="0">
                          <a:effectLst/>
                          <a:latin typeface="Arial"/>
                          <a:ea typeface="Times New Roman"/>
                          <a:cs typeface="Times New Roman"/>
                        </a:rPr>
                        <a:t>United Nations Conference on Trade and Development (UNCTAD)</a:t>
                      </a:r>
                      <a:endParaRPr lang="ru-RU" sz="1400" dirty="0">
                        <a:effectLst/>
                        <a:latin typeface="Calibri"/>
                        <a:ea typeface="Times New Roman"/>
                        <a:cs typeface="Times New Roman"/>
                      </a:endParaRPr>
                    </a:p>
                  </a:txBody>
                  <a:tcPr marL="63500" marR="63500" marT="0" marB="0"/>
                </a:tc>
                <a:tc>
                  <a:txBody>
                    <a:bodyPr/>
                    <a:lstStyle/>
                    <a:p>
                      <a:pPr>
                        <a:lnSpc>
                          <a:spcPct val="130000"/>
                        </a:lnSpc>
                        <a:spcAft>
                          <a:spcPts val="0"/>
                        </a:spcAft>
                      </a:pPr>
                      <a:r>
                        <a:rPr lang="en-US" sz="1400" dirty="0" smtClean="0">
                          <a:effectLst/>
                          <a:latin typeface="Arial"/>
                          <a:ea typeface="Times New Roman"/>
                          <a:cs typeface="Times New Roman"/>
                        </a:rPr>
                        <a:t>Businesses with computers</a:t>
                      </a:r>
                    </a:p>
                    <a:p>
                      <a:pPr>
                        <a:lnSpc>
                          <a:spcPct val="130000"/>
                        </a:lnSpc>
                        <a:spcAft>
                          <a:spcPts val="0"/>
                        </a:spcAft>
                      </a:pPr>
                      <a:r>
                        <a:rPr lang="en-US" sz="1400" dirty="0" smtClean="0">
                          <a:effectLst/>
                          <a:latin typeface="Arial"/>
                          <a:ea typeface="Times New Roman"/>
                          <a:cs typeface="Times New Roman"/>
                        </a:rPr>
                        <a:t>Number of workers using computers</a:t>
                      </a:r>
                    </a:p>
                    <a:p>
                      <a:pPr>
                        <a:lnSpc>
                          <a:spcPct val="130000"/>
                        </a:lnSpc>
                        <a:spcAft>
                          <a:spcPts val="0"/>
                        </a:spcAft>
                      </a:pPr>
                      <a:r>
                        <a:rPr lang="en-US" sz="1400" dirty="0" smtClean="0">
                          <a:effectLst/>
                          <a:latin typeface="Arial"/>
                          <a:ea typeface="Times New Roman"/>
                          <a:cs typeface="Times New Roman"/>
                        </a:rPr>
                        <a:t>Businesses with Internet access</a:t>
                      </a:r>
                    </a:p>
                    <a:p>
                      <a:pPr>
                        <a:lnSpc>
                          <a:spcPct val="130000"/>
                        </a:lnSpc>
                        <a:spcAft>
                          <a:spcPts val="0"/>
                        </a:spcAft>
                      </a:pPr>
                      <a:r>
                        <a:rPr lang="en-US" sz="1400" dirty="0" smtClean="0">
                          <a:effectLst/>
                          <a:latin typeface="Arial"/>
                          <a:ea typeface="Times New Roman"/>
                          <a:cs typeface="Times New Roman"/>
                        </a:rPr>
                        <a:t>Number of employees using the Internet</a:t>
                      </a:r>
                    </a:p>
                    <a:p>
                      <a:pPr>
                        <a:lnSpc>
                          <a:spcPct val="130000"/>
                        </a:lnSpc>
                        <a:spcAft>
                          <a:spcPts val="0"/>
                        </a:spcAft>
                      </a:pPr>
                      <a:r>
                        <a:rPr lang="en-US" sz="1400" dirty="0" smtClean="0">
                          <a:effectLst/>
                          <a:latin typeface="Arial"/>
                          <a:ea typeface="Times New Roman"/>
                          <a:cs typeface="Times New Roman"/>
                        </a:rPr>
                        <a:t>Number of businesses with web pages</a:t>
                      </a:r>
                    </a:p>
                    <a:p>
                      <a:pPr>
                        <a:lnSpc>
                          <a:spcPct val="130000"/>
                        </a:lnSpc>
                        <a:spcAft>
                          <a:spcPts val="0"/>
                        </a:spcAft>
                      </a:pPr>
                      <a:r>
                        <a:rPr lang="en-US" sz="1400" dirty="0" smtClean="0">
                          <a:effectLst/>
                          <a:latin typeface="Arial"/>
                          <a:ea typeface="Times New Roman"/>
                          <a:cs typeface="Times New Roman"/>
                        </a:rPr>
                        <a:t>Number of enterprises with LAN networks</a:t>
                      </a:r>
                    </a:p>
                    <a:p>
                      <a:pPr>
                        <a:lnSpc>
                          <a:spcPct val="130000"/>
                        </a:lnSpc>
                        <a:spcAft>
                          <a:spcPts val="0"/>
                        </a:spcAft>
                      </a:pPr>
                      <a:r>
                        <a:rPr lang="en-US" sz="1400" dirty="0" smtClean="0">
                          <a:effectLst/>
                          <a:latin typeface="Arial"/>
                          <a:ea typeface="Times New Roman"/>
                          <a:cs typeface="Times New Roman"/>
                        </a:rPr>
                        <a:t>Number of enterprises with Intranet</a:t>
                      </a:r>
                    </a:p>
                    <a:p>
                      <a:pPr>
                        <a:lnSpc>
                          <a:spcPct val="130000"/>
                        </a:lnSpc>
                        <a:spcAft>
                          <a:spcPts val="0"/>
                        </a:spcAft>
                      </a:pPr>
                      <a:r>
                        <a:rPr lang="en-US" sz="1400" dirty="0" smtClean="0">
                          <a:effectLst/>
                          <a:latin typeface="Arial"/>
                          <a:ea typeface="Times New Roman"/>
                          <a:cs typeface="Times New Roman"/>
                        </a:rPr>
                        <a:t>Number of enterprises with Extranet</a:t>
                      </a:r>
                    </a:p>
                    <a:p>
                      <a:pPr>
                        <a:lnSpc>
                          <a:spcPct val="130000"/>
                        </a:lnSpc>
                        <a:spcAft>
                          <a:spcPts val="0"/>
                        </a:spcAft>
                      </a:pPr>
                      <a:r>
                        <a:rPr lang="en-US" sz="1400" dirty="0" smtClean="0">
                          <a:effectLst/>
                          <a:latin typeface="Arial"/>
                          <a:ea typeface="Times New Roman"/>
                          <a:cs typeface="Times New Roman"/>
                        </a:rPr>
                        <a:t>Purposes of using the Internet</a:t>
                      </a:r>
                      <a:endParaRPr lang="ru-RU" sz="1400" dirty="0">
                        <a:effectLst/>
                        <a:latin typeface="Calibri"/>
                        <a:ea typeface="Times New Roman"/>
                        <a:cs typeface="Times New Roman"/>
                      </a:endParaRPr>
                    </a:p>
                  </a:txBody>
                  <a:tcPr marL="63500" marR="63500" marT="0" marB="0"/>
                </a:tc>
                <a:tc>
                  <a:txBody>
                    <a:bodyPr/>
                    <a:lstStyle/>
                    <a:p>
                      <a:pPr algn="ctr">
                        <a:lnSpc>
                          <a:spcPct val="115000"/>
                        </a:lnSpc>
                        <a:spcAft>
                          <a:spcPts val="0"/>
                        </a:spcAft>
                      </a:pPr>
                      <a:r>
                        <a:rPr lang="en-US" sz="1400" dirty="0" smtClean="0">
                          <a:effectLst/>
                          <a:latin typeface="Arial"/>
                          <a:ea typeface="Times New Roman"/>
                          <a:cs typeface="Times New Roman"/>
                        </a:rPr>
                        <a:t>annual</a:t>
                      </a:r>
                      <a:endParaRPr lang="ru-RU" sz="1400" dirty="0">
                        <a:effectLst/>
                        <a:latin typeface="Calibri"/>
                        <a:ea typeface="Times New Roman"/>
                        <a:cs typeface="Times New Roman"/>
                      </a:endParaRPr>
                    </a:p>
                  </a:txBody>
                  <a:tcPr marL="63500" marR="63500" marT="0" marB="0"/>
                </a:tc>
                <a:extLst>
                  <a:ext uri="{0D108BD9-81ED-4DB2-BD59-A6C34878D82A}">
                    <a16:rowId xmlns:a16="http://schemas.microsoft.com/office/drawing/2014/main" xmlns="" val="10001"/>
                  </a:ext>
                </a:extLst>
              </a:tr>
            </a:tbl>
          </a:graphicData>
        </a:graphic>
      </p:graphicFrame>
      <p:sp>
        <p:nvSpPr>
          <p:cNvPr id="4" name="Slide Number Placeholder 3"/>
          <p:cNvSpPr>
            <a:spLocks noGrp="1"/>
          </p:cNvSpPr>
          <p:nvPr>
            <p:ph type="sldNum" sz="quarter" idx="12"/>
          </p:nvPr>
        </p:nvSpPr>
        <p:spPr/>
        <p:txBody>
          <a:bodyPr/>
          <a:lstStyle/>
          <a:p>
            <a:fld id="{1D7E3D7D-9A33-4B75-9561-72C6309A0A75}" type="slidenum">
              <a:rPr lang="ru-RU" smtClean="0"/>
              <a:t>16</a:t>
            </a:fld>
            <a:endParaRPr lang="ru-RU"/>
          </a:p>
        </p:txBody>
      </p:sp>
      <p:sp>
        <p:nvSpPr>
          <p:cNvPr id="3" name="Footer Placeholder 2"/>
          <p:cNvSpPr>
            <a:spLocks noGrp="1"/>
          </p:cNvSpPr>
          <p:nvPr>
            <p:ph type="ftr" sz="quarter" idx="11"/>
          </p:nvPr>
        </p:nvSpPr>
        <p:spPr>
          <a:xfrm rot="16200000">
            <a:off x="6771729" y="3233579"/>
            <a:ext cx="3997643"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1384103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a:t>Works planned in the field of ICT statistics</a:t>
            </a:r>
            <a:endParaRPr lang="ru-RU" sz="3000" b="1" dirty="0"/>
          </a:p>
        </p:txBody>
      </p:sp>
      <p:sp>
        <p:nvSpPr>
          <p:cNvPr id="3" name="Content Placeholder 2"/>
          <p:cNvSpPr>
            <a:spLocks noGrp="1"/>
          </p:cNvSpPr>
          <p:nvPr>
            <p:ph idx="1"/>
          </p:nvPr>
        </p:nvSpPr>
        <p:spPr/>
        <p:txBody>
          <a:bodyPr>
            <a:normAutofit/>
          </a:bodyPr>
          <a:lstStyle/>
          <a:p>
            <a:pPr algn="just">
              <a:buFont typeface="Wingdings" pitchFamily="2" charset="2"/>
              <a:buChar char="§"/>
            </a:pPr>
            <a:endParaRPr lang="az-Latn-AZ" dirty="0"/>
          </a:p>
          <a:p>
            <a:pPr algn="just">
              <a:buFont typeface="Wingdings" pitchFamily="2" charset="2"/>
              <a:buChar char="§"/>
            </a:pPr>
            <a:r>
              <a:rPr lang="en-US" dirty="0"/>
              <a:t>Studying the requirements for new indicators on ICT statistics and performing the necessary work to implement </a:t>
            </a:r>
            <a:r>
              <a:rPr lang="en-US" dirty="0" smtClean="0"/>
              <a:t>them</a:t>
            </a:r>
            <a:endParaRPr lang="ru-RU" dirty="0" smtClean="0"/>
          </a:p>
          <a:p>
            <a:pPr algn="just">
              <a:buFont typeface="Wingdings" pitchFamily="2" charset="2"/>
              <a:buChar char="§"/>
            </a:pPr>
            <a:r>
              <a:rPr lang="en-US" dirty="0"/>
              <a:t>Continued statistical survey to study the use of ICT in households. Taking into account the acceleration of the introduction of digital technologies and international best practices, it is planned to add a section “Internet of Things” to the form of a statistical survey on the use of ICT in households, and a section “Artificial Intelligence” to the form of an official statistical report on the use of ICT in enterprises.</a:t>
            </a:r>
            <a:endParaRPr lang="ru-RU" dirty="0"/>
          </a:p>
          <a:p>
            <a:pPr marL="0" indent="0" algn="just">
              <a:buNone/>
            </a:pPr>
            <a:endParaRPr lang="ru-RU" dirty="0"/>
          </a:p>
        </p:txBody>
      </p:sp>
      <p:sp>
        <p:nvSpPr>
          <p:cNvPr id="4" name="Slide Number Placeholder 3"/>
          <p:cNvSpPr>
            <a:spLocks noGrp="1"/>
          </p:cNvSpPr>
          <p:nvPr>
            <p:ph type="sldNum" sz="quarter" idx="12"/>
          </p:nvPr>
        </p:nvSpPr>
        <p:spPr/>
        <p:txBody>
          <a:bodyPr/>
          <a:lstStyle/>
          <a:p>
            <a:fld id="{1D7E3D7D-9A33-4B75-9561-72C6309A0A75}" type="slidenum">
              <a:rPr lang="ru-RU" smtClean="0"/>
              <a:t>17</a:t>
            </a:fld>
            <a:endParaRPr lang="ru-RU" dirty="0"/>
          </a:p>
        </p:txBody>
      </p:sp>
      <p:sp>
        <p:nvSpPr>
          <p:cNvPr id="6" name="Footer Placeholder 5"/>
          <p:cNvSpPr>
            <a:spLocks noGrp="1"/>
          </p:cNvSpPr>
          <p:nvPr>
            <p:ph type="ftr" sz="quarter" idx="11"/>
          </p:nvPr>
        </p:nvSpPr>
        <p:spPr>
          <a:xfrm rot="16200000">
            <a:off x="6771729" y="3233579"/>
            <a:ext cx="3997643"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2290317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az-Latn-AZ" dirty="0"/>
          </a:p>
          <a:p>
            <a:pPr marL="0" indent="0" algn="ctr">
              <a:buNone/>
            </a:pPr>
            <a:endParaRPr lang="az-Latn-AZ" dirty="0"/>
          </a:p>
          <a:p>
            <a:pPr marL="0" indent="0" algn="ctr">
              <a:buNone/>
            </a:pPr>
            <a:endParaRPr lang="az-Latn-AZ" dirty="0"/>
          </a:p>
          <a:p>
            <a:pPr marL="0" indent="0" algn="ctr">
              <a:buNone/>
            </a:pPr>
            <a:r>
              <a:rPr lang="en-US"/>
              <a:t>Thank you for attention!</a:t>
            </a:r>
            <a:endParaRPr lang="az-Latn-AZ" dirty="0"/>
          </a:p>
          <a:p>
            <a:pPr marL="0" indent="0" algn="ctr">
              <a:buNone/>
            </a:pPr>
            <a:endParaRPr lang="az-Latn-AZ" dirty="0"/>
          </a:p>
          <a:p>
            <a:pPr marL="0" indent="0" algn="ctr">
              <a:buNone/>
            </a:pPr>
            <a:endParaRPr lang="az-Latn-AZ" dirty="0"/>
          </a:p>
          <a:p>
            <a:pPr marL="0" indent="0" algn="ctr">
              <a:buNone/>
            </a:pPr>
            <a:endParaRPr lang="az-Latn-AZ" dirty="0"/>
          </a:p>
          <a:p>
            <a:pPr marL="0" indent="0" algn="ctr">
              <a:buNone/>
            </a:pPr>
            <a:endParaRPr lang="az-Latn-AZ" dirty="0"/>
          </a:p>
          <a:p>
            <a:pPr marL="0" indent="0" algn="ctr">
              <a:buNone/>
            </a:pPr>
            <a:endParaRPr lang="az-Latn-AZ" dirty="0"/>
          </a:p>
          <a:p>
            <a:pPr marL="0" indent="0" algn="r">
              <a:buNone/>
            </a:pPr>
            <a:r>
              <a:rPr lang="az-Latn-AZ" dirty="0" err="1"/>
              <a:t>gulbala.guliyev</a:t>
            </a:r>
            <a:r>
              <a:rPr lang="en-US" dirty="0"/>
              <a:t>@</a:t>
            </a:r>
            <a:r>
              <a:rPr lang="az-Latn-AZ" dirty="0" err="1"/>
              <a:t>stat</a:t>
            </a:r>
            <a:r>
              <a:rPr lang="en-US" dirty="0"/>
              <a:t>.</a:t>
            </a:r>
            <a:r>
              <a:rPr lang="az-Latn-AZ" dirty="0"/>
              <a:t>gov.az</a:t>
            </a:r>
            <a:endParaRPr lang="ru-RU" dirty="0"/>
          </a:p>
        </p:txBody>
      </p:sp>
      <p:sp>
        <p:nvSpPr>
          <p:cNvPr id="4" name="Slide Number Placeholder 3"/>
          <p:cNvSpPr>
            <a:spLocks noGrp="1"/>
          </p:cNvSpPr>
          <p:nvPr>
            <p:ph type="sldNum" sz="quarter" idx="12"/>
          </p:nvPr>
        </p:nvSpPr>
        <p:spPr/>
        <p:txBody>
          <a:bodyPr/>
          <a:lstStyle/>
          <a:p>
            <a:fld id="{1D7E3D7D-9A33-4B75-9561-72C6309A0A75}" type="slidenum">
              <a:rPr lang="ru-RU" smtClean="0"/>
              <a:t>18</a:t>
            </a:fld>
            <a:endParaRPr lang="ru-RU"/>
          </a:p>
        </p:txBody>
      </p:sp>
      <p:sp>
        <p:nvSpPr>
          <p:cNvPr id="2" name="Footer Placeholder 1"/>
          <p:cNvSpPr>
            <a:spLocks noGrp="1"/>
          </p:cNvSpPr>
          <p:nvPr>
            <p:ph type="ftr" sz="quarter" idx="11"/>
          </p:nvPr>
        </p:nvSpPr>
        <p:spPr>
          <a:xfrm rot="16200000">
            <a:off x="6863010" y="3324860"/>
            <a:ext cx="3815081"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3764158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a:t>Legal framework for the production and dissemination of ICT statistics</a:t>
            </a:r>
            <a:endParaRPr lang="ru-RU" sz="3200" b="1" dirty="0"/>
          </a:p>
        </p:txBody>
      </p:sp>
      <p:sp>
        <p:nvSpPr>
          <p:cNvPr id="3" name="Content Placeholder 2"/>
          <p:cNvSpPr>
            <a:spLocks noGrp="1"/>
          </p:cNvSpPr>
          <p:nvPr>
            <p:ph idx="1"/>
          </p:nvPr>
        </p:nvSpPr>
        <p:spPr/>
        <p:txBody>
          <a:bodyPr>
            <a:normAutofit/>
          </a:bodyPr>
          <a:lstStyle/>
          <a:p>
            <a:pPr algn="just">
              <a:buFont typeface="Wingdings" pitchFamily="2" charset="2"/>
              <a:buChar char="§"/>
            </a:pPr>
            <a:r>
              <a:rPr lang="en-US" dirty="0"/>
              <a:t>Law of the Azerbaijan Republic “On Official Statistics”, dated February 18, </a:t>
            </a:r>
            <a:r>
              <a:rPr lang="en-US" dirty="0" smtClean="0"/>
              <a:t>1994</a:t>
            </a:r>
            <a:endParaRPr lang="ru-RU" dirty="0" smtClean="0"/>
          </a:p>
          <a:p>
            <a:pPr marL="114300" indent="0" algn="just">
              <a:buNone/>
            </a:pPr>
            <a:endParaRPr lang="ru-RU" dirty="0"/>
          </a:p>
          <a:p>
            <a:pPr marL="114300" indent="0" algn="just">
              <a:buNone/>
            </a:pPr>
            <a:endParaRPr lang="ru-RU" dirty="0"/>
          </a:p>
          <a:p>
            <a:pPr algn="just">
              <a:buFont typeface="Wingdings" pitchFamily="2" charset="2"/>
              <a:buChar char="§"/>
            </a:pPr>
            <a:r>
              <a:rPr lang="en-US" dirty="0"/>
              <a:t>“Regulations on the State Committee on Statistics of the Azerbaijan Republic”, approved by the Decree of the President of the Azerbaijan Republic on June 24, 2009</a:t>
            </a:r>
            <a:endParaRPr lang="ru-RU" dirty="0"/>
          </a:p>
        </p:txBody>
      </p:sp>
      <p:sp>
        <p:nvSpPr>
          <p:cNvPr id="4" name="Slide Number Placeholder 3"/>
          <p:cNvSpPr>
            <a:spLocks noGrp="1"/>
          </p:cNvSpPr>
          <p:nvPr>
            <p:ph type="sldNum" sz="quarter" idx="12"/>
          </p:nvPr>
        </p:nvSpPr>
        <p:spPr/>
        <p:txBody>
          <a:bodyPr/>
          <a:lstStyle/>
          <a:p>
            <a:fld id="{1D7E3D7D-9A33-4B75-9561-72C6309A0A75}" type="slidenum">
              <a:rPr lang="ru-RU" smtClean="0"/>
              <a:t>2</a:t>
            </a:fld>
            <a:endParaRPr lang="ru-RU"/>
          </a:p>
        </p:txBody>
      </p:sp>
      <p:sp>
        <p:nvSpPr>
          <p:cNvPr id="6" name="Footer Placeholder 5"/>
          <p:cNvSpPr>
            <a:spLocks noGrp="1"/>
          </p:cNvSpPr>
          <p:nvPr>
            <p:ph type="ftr" sz="quarter" idx="11"/>
          </p:nvPr>
        </p:nvSpPr>
        <p:spPr>
          <a:xfrm rot="16200000">
            <a:off x="6863010" y="3324860"/>
            <a:ext cx="3815081"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1461300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a:t>Data sources used to produce ICT statistics</a:t>
            </a:r>
            <a:endParaRPr lang="ru-RU" sz="3200" b="1" dirty="0"/>
          </a:p>
        </p:txBody>
      </p:sp>
      <p:sp>
        <p:nvSpPr>
          <p:cNvPr id="3" name="Content Placeholder 2"/>
          <p:cNvSpPr>
            <a:spLocks noGrp="1"/>
          </p:cNvSpPr>
          <p:nvPr>
            <p:ph idx="1"/>
          </p:nvPr>
        </p:nvSpPr>
        <p:spPr/>
        <p:txBody>
          <a:bodyPr>
            <a:normAutofit lnSpcReduction="10000"/>
          </a:bodyPr>
          <a:lstStyle/>
          <a:p>
            <a:pPr marL="182563" indent="182563">
              <a:buFont typeface="Wingdings" pitchFamily="2" charset="2"/>
              <a:buChar char="Ø"/>
            </a:pPr>
            <a:r>
              <a:rPr lang="az-Latn-AZ" i="1" dirty="0"/>
              <a:t>  </a:t>
            </a:r>
            <a:r>
              <a:rPr lang="en-US" i="1" dirty="0"/>
              <a:t>Enterprise statistics</a:t>
            </a:r>
          </a:p>
          <a:p>
            <a:pPr marL="182563" indent="182563">
              <a:buFont typeface="Wingdings" pitchFamily="2" charset="2"/>
              <a:buChar char="Ø"/>
            </a:pPr>
            <a:r>
              <a:rPr lang="en-US" i="1" dirty="0"/>
              <a:t> Indicators of sample statistical survey of </a:t>
            </a:r>
            <a:r>
              <a:rPr lang="en-US" i="1" dirty="0" smtClean="0"/>
              <a:t>households</a:t>
            </a:r>
            <a:endParaRPr lang="ru-RU" i="1" dirty="0" smtClean="0"/>
          </a:p>
          <a:p>
            <a:pPr marL="182563" indent="0">
              <a:buNone/>
            </a:pPr>
            <a:endParaRPr lang="az-Latn-AZ" i="1" dirty="0"/>
          </a:p>
          <a:p>
            <a:pPr marL="182563" indent="0" algn="just">
              <a:buNone/>
            </a:pPr>
            <a:r>
              <a:rPr lang="en-US" dirty="0"/>
              <a:t>All legal entities submit data in real time on an annual basis on the official website of the State Statistics Committee www.stat.gov.az in the form of the official statistical report “On the use of information and communication technologies (ICT) in enterprises”</a:t>
            </a:r>
            <a:r>
              <a:rPr lang="en-GB" dirty="0" smtClean="0"/>
              <a:t> </a:t>
            </a:r>
            <a:endParaRPr lang="ru-RU" dirty="0"/>
          </a:p>
          <a:p>
            <a:pPr marL="182563" indent="0" algn="just">
              <a:buNone/>
            </a:pPr>
            <a:endParaRPr lang="ru-RU" dirty="0"/>
          </a:p>
          <a:p>
            <a:pPr marL="182563" indent="0" algn="just">
              <a:buNone/>
            </a:pPr>
            <a:r>
              <a:rPr lang="en-US" dirty="0"/>
              <a:t>State Statistics Committee</a:t>
            </a:r>
            <a:r>
              <a:rPr lang="en-US" dirty="0" smtClean="0"/>
              <a:t>, </a:t>
            </a:r>
            <a:r>
              <a:rPr lang="en-US" dirty="0"/>
              <a:t>in accordance with the standards of the International Telecommunications Union (ITU), created ICT statistics in 2005</a:t>
            </a:r>
            <a:endParaRPr lang="ru-RU" dirty="0"/>
          </a:p>
          <a:p>
            <a:pPr marL="182563" indent="0" algn="just">
              <a:buNone/>
            </a:pPr>
            <a:r>
              <a:rPr lang="ru-RU" dirty="0"/>
              <a:t>    </a:t>
            </a:r>
            <a:r>
              <a:rPr lang="az-Latn-AZ" dirty="0"/>
              <a:t> </a:t>
            </a:r>
            <a:r>
              <a:rPr lang="ru-RU" dirty="0"/>
              <a:t>   </a:t>
            </a:r>
          </a:p>
        </p:txBody>
      </p:sp>
      <p:sp>
        <p:nvSpPr>
          <p:cNvPr id="4" name="Slide Number Placeholder 3"/>
          <p:cNvSpPr>
            <a:spLocks noGrp="1"/>
          </p:cNvSpPr>
          <p:nvPr>
            <p:ph type="sldNum" sz="quarter" idx="12"/>
          </p:nvPr>
        </p:nvSpPr>
        <p:spPr/>
        <p:txBody>
          <a:bodyPr/>
          <a:lstStyle/>
          <a:p>
            <a:fld id="{1D7E3D7D-9A33-4B75-9561-72C6309A0A75}" type="slidenum">
              <a:rPr lang="ru-RU" smtClean="0"/>
              <a:t>3</a:t>
            </a:fld>
            <a:endParaRPr lang="ru-RU"/>
          </a:p>
        </p:txBody>
      </p:sp>
      <p:sp>
        <p:nvSpPr>
          <p:cNvPr id="6" name="Footer Placeholder 5"/>
          <p:cNvSpPr>
            <a:spLocks noGrp="1"/>
          </p:cNvSpPr>
          <p:nvPr>
            <p:ph type="ftr" sz="quarter" idx="11"/>
          </p:nvPr>
        </p:nvSpPr>
        <p:spPr>
          <a:xfrm rot="16200000">
            <a:off x="6771729" y="3233579"/>
            <a:ext cx="3997643"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4189968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a:t>Sample statistical observation to study the use of ICT in households</a:t>
            </a:r>
            <a:endParaRPr lang="ru-RU" sz="28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In accordance with the Action Plan of the State Program “Development of Official Statistics in Azerbaijan for 2018-2025.” In order to statistically study the situation with regard to the provision of information and communication technologies and their use by the country's population, once a year a sample statistical survey of households is carried out, which covers the following </a:t>
            </a:r>
            <a:r>
              <a:rPr lang="en-US" dirty="0" smtClean="0"/>
              <a:t>topics</a:t>
            </a:r>
            <a:r>
              <a:rPr lang="az-Latn-AZ" dirty="0" smtClean="0"/>
              <a:t>:</a:t>
            </a:r>
            <a:endParaRPr lang="az-Latn-AZ" dirty="0"/>
          </a:p>
          <a:p>
            <a:pPr marL="182563" indent="182563">
              <a:buFont typeface="Wingdings" pitchFamily="2" charset="2"/>
              <a:buChar char="§"/>
            </a:pPr>
            <a:r>
              <a:rPr lang="en-US" dirty="0"/>
              <a:t>availability of Internet access at home</a:t>
            </a:r>
          </a:p>
          <a:p>
            <a:pPr marL="182563" indent="182563">
              <a:buFont typeface="Wingdings" pitchFamily="2" charset="2"/>
              <a:buChar char="§"/>
            </a:pPr>
            <a:r>
              <a:rPr lang="en-US" dirty="0"/>
              <a:t>equipment connected to the Internet in the household</a:t>
            </a:r>
          </a:p>
          <a:p>
            <a:pPr marL="182563" indent="182563">
              <a:buFont typeface="Wingdings" pitchFamily="2" charset="2"/>
              <a:buChar char="§"/>
            </a:pPr>
            <a:r>
              <a:rPr lang="en-US" dirty="0"/>
              <a:t>type of internet connection</a:t>
            </a:r>
          </a:p>
          <a:p>
            <a:pPr marL="182563" indent="182563">
              <a:buFont typeface="Wingdings" pitchFamily="2" charset="2"/>
              <a:buChar char="§"/>
            </a:pPr>
            <a:r>
              <a:rPr lang="en-US" dirty="0"/>
              <a:t>the main reason for lack of Internet access</a:t>
            </a:r>
          </a:p>
          <a:p>
            <a:pPr marL="182563" indent="182563">
              <a:buFont typeface="Wingdings" pitchFamily="2" charset="2"/>
              <a:buChar char="§"/>
            </a:pPr>
            <a:r>
              <a:rPr lang="en-US" dirty="0"/>
              <a:t>computer use, place of use and frequency of computer use</a:t>
            </a:r>
          </a:p>
          <a:p>
            <a:pPr marL="182563" indent="182563">
              <a:buFont typeface="Wingdings" pitchFamily="2" charset="2"/>
              <a:buChar char="§"/>
            </a:pPr>
            <a:r>
              <a:rPr lang="en-US" dirty="0"/>
              <a:t>purpose and nature of using the Internet network</a:t>
            </a:r>
          </a:p>
          <a:p>
            <a:pPr marL="182563" indent="182563">
              <a:buFont typeface="Wingdings" pitchFamily="2" charset="2"/>
              <a:buChar char="§"/>
            </a:pPr>
            <a:r>
              <a:rPr lang="en-US" dirty="0"/>
              <a:t>purchasing or ordering goods and services online</a:t>
            </a:r>
          </a:p>
          <a:p>
            <a:pPr marL="182563" indent="182563">
              <a:buFont typeface="Wingdings" pitchFamily="2" charset="2"/>
              <a:buChar char="§"/>
            </a:pPr>
            <a:r>
              <a:rPr lang="en-US" dirty="0" smtClean="0"/>
              <a:t>getting electronic </a:t>
            </a:r>
            <a:r>
              <a:rPr lang="en-US" dirty="0"/>
              <a:t>knowledge (skills)</a:t>
            </a:r>
            <a:endParaRPr lang="ru-RU" dirty="0"/>
          </a:p>
        </p:txBody>
      </p:sp>
      <p:sp>
        <p:nvSpPr>
          <p:cNvPr id="4" name="Slide Number Placeholder 3"/>
          <p:cNvSpPr>
            <a:spLocks noGrp="1"/>
          </p:cNvSpPr>
          <p:nvPr>
            <p:ph type="sldNum" sz="quarter" idx="12"/>
          </p:nvPr>
        </p:nvSpPr>
        <p:spPr/>
        <p:txBody>
          <a:bodyPr/>
          <a:lstStyle/>
          <a:p>
            <a:fld id="{1D7E3D7D-9A33-4B75-9561-72C6309A0A75}" type="slidenum">
              <a:rPr lang="ru-RU" smtClean="0"/>
              <a:t>4</a:t>
            </a:fld>
            <a:endParaRPr lang="ru-RU"/>
          </a:p>
        </p:txBody>
      </p:sp>
      <p:sp>
        <p:nvSpPr>
          <p:cNvPr id="5" name="Footer Placeholder 4"/>
          <p:cNvSpPr>
            <a:spLocks noGrp="1"/>
          </p:cNvSpPr>
          <p:nvPr>
            <p:ph type="ftr" sz="quarter" idx="11"/>
          </p:nvPr>
        </p:nvSpPr>
        <p:spPr>
          <a:xfrm rot="16200000">
            <a:off x="6697290" y="3159140"/>
            <a:ext cx="4146521" cy="365760"/>
          </a:xfrm>
        </p:spPr>
        <p:txBody>
          <a:bodyPr/>
          <a:lstStyle/>
          <a:p>
            <a:pPr algn="ctr"/>
            <a:r>
              <a:rPr lang="en-US" sz="1600" dirty="0"/>
              <a:t>Maintaining ICT statistics in Azerbaijan</a:t>
            </a:r>
            <a:endParaRPr lang="ru-RU" sz="1600" dirty="0"/>
          </a:p>
        </p:txBody>
      </p:sp>
    </p:spTree>
    <p:extLst>
      <p:ext uri="{BB962C8B-B14F-4D97-AF65-F5344CB8AC3E}">
        <p14:creationId xmlns:p14="http://schemas.microsoft.com/office/powerpoint/2010/main" val="850607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DA8C7B3C-F5BA-45BA-A3DB-6A15DEF3A689}"/>
              </a:ext>
            </a:extLst>
          </p:cNvPr>
          <p:cNvSpPr>
            <a:spLocks noGrp="1"/>
          </p:cNvSpPr>
          <p:nvPr>
            <p:ph type="ftr" sz="quarter" idx="11"/>
          </p:nvPr>
        </p:nvSpPr>
        <p:spPr>
          <a:xfrm rot="16200000">
            <a:off x="6769298" y="3231148"/>
            <a:ext cx="4002505" cy="365760"/>
          </a:xfrm>
        </p:spPr>
        <p:txBody>
          <a:bodyPr/>
          <a:lstStyle/>
          <a:p>
            <a:pPr algn="ctr"/>
            <a:r>
              <a:rPr lang="en-US" sz="1600" dirty="0"/>
              <a:t>Maintaining ICT statistics in Azerbaijan</a:t>
            </a:r>
            <a:endParaRPr lang="ru-RU" sz="1600" dirty="0"/>
          </a:p>
        </p:txBody>
      </p:sp>
      <p:sp>
        <p:nvSpPr>
          <p:cNvPr id="3" name="Slide Number Placeholder 2">
            <a:extLst>
              <a:ext uri="{FF2B5EF4-FFF2-40B4-BE49-F238E27FC236}">
                <a16:creationId xmlns:a16="http://schemas.microsoft.com/office/drawing/2014/main" xmlns="" id="{0AA71289-8D83-41F8-900A-BC32CB7A276F}"/>
              </a:ext>
            </a:extLst>
          </p:cNvPr>
          <p:cNvSpPr>
            <a:spLocks noGrp="1"/>
          </p:cNvSpPr>
          <p:nvPr>
            <p:ph type="sldNum" sz="quarter" idx="12"/>
          </p:nvPr>
        </p:nvSpPr>
        <p:spPr/>
        <p:txBody>
          <a:bodyPr/>
          <a:lstStyle/>
          <a:p>
            <a:fld id="{1D7E3D7D-9A33-4B75-9561-72C6309A0A75}" type="slidenum">
              <a:rPr lang="ru-RU" smtClean="0"/>
              <a:t>5</a:t>
            </a:fld>
            <a:endParaRPr lang="ru-RU"/>
          </a:p>
        </p:txBody>
      </p:sp>
      <p:sp>
        <p:nvSpPr>
          <p:cNvPr id="76" name="Rectangle 71">
            <a:extLst>
              <a:ext uri="{FF2B5EF4-FFF2-40B4-BE49-F238E27FC236}">
                <a16:creationId xmlns:a16="http://schemas.microsoft.com/office/drawing/2014/main" xmlns="" id="{C7507C52-E06F-4017-9A15-677D4D21D5CD}"/>
              </a:ext>
            </a:extLst>
          </p:cNvPr>
          <p:cNvSpPr>
            <a:spLocks noChangeArrowheads="1"/>
          </p:cNvSpPr>
          <p:nvPr/>
        </p:nvSpPr>
        <p:spPr bwMode="auto">
          <a:xfrm>
            <a:off x="56431" y="128873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z-Latn-AZ"/>
          </a:p>
        </p:txBody>
      </p:sp>
      <p:graphicFrame>
        <p:nvGraphicFramePr>
          <p:cNvPr id="5" name="Chart 4">
            <a:extLst>
              <a:ext uri="{FF2B5EF4-FFF2-40B4-BE49-F238E27FC236}">
                <a16:creationId xmlns:a16="http://schemas.microsoft.com/office/drawing/2014/main" xmlns="" id="{8E450B71-FE59-4842-A3F0-00071C0770DC}"/>
              </a:ext>
            </a:extLst>
          </p:cNvPr>
          <p:cNvGraphicFramePr>
            <a:graphicFrameLocks/>
          </p:cNvGraphicFramePr>
          <p:nvPr>
            <p:extLst>
              <p:ext uri="{D42A27DB-BD31-4B8C-83A1-F6EECF244321}">
                <p14:modId xmlns:p14="http://schemas.microsoft.com/office/powerpoint/2010/main" val="701238398"/>
              </p:ext>
            </p:extLst>
          </p:nvPr>
        </p:nvGraphicFramePr>
        <p:xfrm>
          <a:off x="971600" y="1741342"/>
          <a:ext cx="7043738" cy="390761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xmlns="" id="{75DF2372-373C-4136-A21F-77633BAF8ACB}"/>
              </a:ext>
            </a:extLst>
          </p:cNvPr>
          <p:cNvSpPr txBox="1"/>
          <p:nvPr/>
        </p:nvSpPr>
        <p:spPr>
          <a:xfrm>
            <a:off x="1547664" y="476672"/>
            <a:ext cx="5616624" cy="830997"/>
          </a:xfrm>
          <a:prstGeom prst="rect">
            <a:avLst/>
          </a:prstGeom>
          <a:noFill/>
        </p:spPr>
        <p:txBody>
          <a:bodyPr wrap="square" rtlCol="0">
            <a:spAutoFit/>
          </a:bodyPr>
          <a:lstStyle/>
          <a:p>
            <a:pPr algn="ctr"/>
            <a:r>
              <a:rPr lang="en-US" sz="2400" b="1" dirty="0"/>
              <a:t>Indicators on access to </a:t>
            </a:r>
            <a:r>
              <a:rPr lang="en-US" sz="2400" b="1" dirty="0" smtClean="0"/>
              <a:t>ICT</a:t>
            </a:r>
          </a:p>
          <a:p>
            <a:pPr algn="ctr"/>
            <a:r>
              <a:rPr lang="en-US" sz="2400" b="1" dirty="0" smtClean="0"/>
              <a:t>and </a:t>
            </a:r>
            <a:r>
              <a:rPr lang="en-US" sz="2400" b="1" dirty="0"/>
              <a:t>Internet in households</a:t>
            </a:r>
            <a:endParaRPr lang="en-GB" sz="2400" b="1" dirty="0"/>
          </a:p>
        </p:txBody>
      </p:sp>
    </p:spTree>
    <p:extLst>
      <p:ext uri="{BB962C8B-B14F-4D97-AF65-F5344CB8AC3E}">
        <p14:creationId xmlns:p14="http://schemas.microsoft.com/office/powerpoint/2010/main" val="1552047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noAutofit/>
          </a:bodyPr>
          <a:lstStyle/>
          <a:p>
            <a:pPr algn="ctr"/>
            <a:r>
              <a:rPr lang="en-US" sz="2400" b="1" dirty="0"/>
              <a:t>Indicators of the use of ICT equipment in households</a:t>
            </a:r>
            <a:endParaRPr lang="ru-RU" sz="2400" dirty="0"/>
          </a:p>
        </p:txBody>
      </p:sp>
      <p:sp>
        <p:nvSpPr>
          <p:cNvPr id="4" name="Slide Number Placeholder 3"/>
          <p:cNvSpPr>
            <a:spLocks noGrp="1"/>
          </p:cNvSpPr>
          <p:nvPr>
            <p:ph type="sldNum" sz="quarter" idx="12"/>
          </p:nvPr>
        </p:nvSpPr>
        <p:spPr/>
        <p:txBody>
          <a:bodyPr/>
          <a:lstStyle/>
          <a:p>
            <a:fld id="{1D7E3D7D-9A33-4B75-9561-72C6309A0A75}" type="slidenum">
              <a:rPr lang="ru-RU" smtClean="0"/>
              <a:t>6</a:t>
            </a:fld>
            <a:endParaRPr lang="ru-RU"/>
          </a:p>
        </p:txBody>
      </p:sp>
      <p:sp>
        <p:nvSpPr>
          <p:cNvPr id="3" name="Footer Placeholder 2"/>
          <p:cNvSpPr>
            <a:spLocks noGrp="1"/>
          </p:cNvSpPr>
          <p:nvPr>
            <p:ph type="ftr" sz="quarter" idx="11"/>
          </p:nvPr>
        </p:nvSpPr>
        <p:spPr>
          <a:xfrm rot="16200000">
            <a:off x="6769298" y="3231148"/>
            <a:ext cx="4002505" cy="365760"/>
          </a:xfrm>
        </p:spPr>
        <p:txBody>
          <a:bodyPr/>
          <a:lstStyle/>
          <a:p>
            <a:pPr algn="ctr"/>
            <a:r>
              <a:rPr lang="en-US" sz="1600" dirty="0"/>
              <a:t>Maintaining ICT statistics in Azerbaijan</a:t>
            </a:r>
            <a:endParaRPr lang="ru-RU" sz="1600" dirty="0"/>
          </a:p>
        </p:txBody>
      </p:sp>
      <p:graphicFrame>
        <p:nvGraphicFramePr>
          <p:cNvPr id="6" name="Chart 5">
            <a:extLst>
              <a:ext uri="{FF2B5EF4-FFF2-40B4-BE49-F238E27FC236}">
                <a16:creationId xmlns:a16="http://schemas.microsoft.com/office/drawing/2014/main" xmlns="" id="{66FEE137-6315-4BCC-83B6-17B702FB5BAB}"/>
              </a:ext>
            </a:extLst>
          </p:cNvPr>
          <p:cNvGraphicFramePr>
            <a:graphicFrameLocks/>
          </p:cNvGraphicFramePr>
          <p:nvPr>
            <p:extLst>
              <p:ext uri="{D42A27DB-BD31-4B8C-83A1-F6EECF244321}">
                <p14:modId xmlns:p14="http://schemas.microsoft.com/office/powerpoint/2010/main" val="3037699670"/>
              </p:ext>
            </p:extLst>
          </p:nvPr>
        </p:nvGraphicFramePr>
        <p:xfrm>
          <a:off x="683568" y="1556792"/>
          <a:ext cx="7539039" cy="33843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57496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a:t>Indicators </a:t>
            </a:r>
            <a:r>
              <a:rPr lang="en-US" sz="3000" b="1" dirty="0" smtClean="0"/>
              <a:t> of  </a:t>
            </a:r>
            <a:r>
              <a:rPr lang="en-US" sz="3000" b="1" dirty="0"/>
              <a:t>Internet use by the population</a:t>
            </a:r>
            <a:endParaRPr lang="ru-RU" sz="3000" dirty="0"/>
          </a:p>
        </p:txBody>
      </p:sp>
      <p:sp>
        <p:nvSpPr>
          <p:cNvPr id="4" name="Slide Number Placeholder 3"/>
          <p:cNvSpPr>
            <a:spLocks noGrp="1"/>
          </p:cNvSpPr>
          <p:nvPr>
            <p:ph type="sldNum" sz="quarter" idx="12"/>
          </p:nvPr>
        </p:nvSpPr>
        <p:spPr/>
        <p:txBody>
          <a:bodyPr/>
          <a:lstStyle/>
          <a:p>
            <a:fld id="{1D7E3D7D-9A33-4B75-9561-72C6309A0A75}" type="slidenum">
              <a:rPr lang="ru-RU" smtClean="0"/>
              <a:t>7</a:t>
            </a:fld>
            <a:endParaRPr lang="ru-RU"/>
          </a:p>
        </p:txBody>
      </p:sp>
      <p:sp>
        <p:nvSpPr>
          <p:cNvPr id="3" name="Footer Placeholder 2"/>
          <p:cNvSpPr>
            <a:spLocks noGrp="1"/>
          </p:cNvSpPr>
          <p:nvPr>
            <p:ph type="ftr" sz="quarter" idx="11"/>
          </p:nvPr>
        </p:nvSpPr>
        <p:spPr>
          <a:xfrm rot="16200000">
            <a:off x="6771729" y="3233579"/>
            <a:ext cx="3997643" cy="365760"/>
          </a:xfrm>
        </p:spPr>
        <p:txBody>
          <a:bodyPr/>
          <a:lstStyle/>
          <a:p>
            <a:pPr algn="ctr"/>
            <a:r>
              <a:rPr lang="en-US" sz="1600" dirty="0"/>
              <a:t>Maintaining ICT statistics in Azerbaijan</a:t>
            </a:r>
            <a:endParaRPr lang="ru-RU" sz="1600" dirty="0"/>
          </a:p>
        </p:txBody>
      </p:sp>
      <p:graphicFrame>
        <p:nvGraphicFramePr>
          <p:cNvPr id="6" name="Chart 5">
            <a:extLst>
              <a:ext uri="{FF2B5EF4-FFF2-40B4-BE49-F238E27FC236}">
                <a16:creationId xmlns:a16="http://schemas.microsoft.com/office/drawing/2014/main" xmlns="" id="{874165B0-4746-45CF-A7C8-5DCC8B1CA3B5}"/>
              </a:ext>
            </a:extLst>
          </p:cNvPr>
          <p:cNvGraphicFramePr>
            <a:graphicFrameLocks/>
          </p:cNvGraphicFramePr>
          <p:nvPr>
            <p:extLst>
              <p:ext uri="{D42A27DB-BD31-4B8C-83A1-F6EECF244321}">
                <p14:modId xmlns:p14="http://schemas.microsoft.com/office/powerpoint/2010/main" val="3309907369"/>
              </p:ext>
            </p:extLst>
          </p:nvPr>
        </p:nvGraphicFramePr>
        <p:xfrm>
          <a:off x="1403648" y="1916832"/>
          <a:ext cx="5872163" cy="2628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52139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CDB7BA40-78C2-42CE-AC90-D2BA4D227DEA}"/>
              </a:ext>
            </a:extLst>
          </p:cNvPr>
          <p:cNvSpPr>
            <a:spLocks noGrp="1"/>
          </p:cNvSpPr>
          <p:nvPr>
            <p:ph type="ftr" sz="quarter" idx="11"/>
          </p:nvPr>
        </p:nvSpPr>
        <p:spPr>
          <a:xfrm rot="16200000">
            <a:off x="6841306" y="3303156"/>
            <a:ext cx="3858489" cy="365760"/>
          </a:xfrm>
        </p:spPr>
        <p:txBody>
          <a:bodyPr/>
          <a:lstStyle/>
          <a:p>
            <a:pPr algn="ctr"/>
            <a:r>
              <a:rPr lang="en-US" sz="1600" dirty="0"/>
              <a:t>Maintaining ICT statistics in Azerbaijan</a:t>
            </a:r>
            <a:endParaRPr lang="ru-RU" sz="1600" dirty="0"/>
          </a:p>
        </p:txBody>
      </p:sp>
      <p:sp>
        <p:nvSpPr>
          <p:cNvPr id="3" name="Slide Number Placeholder 2">
            <a:extLst>
              <a:ext uri="{FF2B5EF4-FFF2-40B4-BE49-F238E27FC236}">
                <a16:creationId xmlns:a16="http://schemas.microsoft.com/office/drawing/2014/main" xmlns="" id="{93C72516-57BB-46C1-A18E-3657532D4070}"/>
              </a:ext>
            </a:extLst>
          </p:cNvPr>
          <p:cNvSpPr>
            <a:spLocks noGrp="1"/>
          </p:cNvSpPr>
          <p:nvPr>
            <p:ph type="sldNum" sz="quarter" idx="12"/>
          </p:nvPr>
        </p:nvSpPr>
        <p:spPr/>
        <p:txBody>
          <a:bodyPr/>
          <a:lstStyle/>
          <a:p>
            <a:fld id="{1D7E3D7D-9A33-4B75-9561-72C6309A0A75}" type="slidenum">
              <a:rPr lang="ru-RU" smtClean="0"/>
              <a:t>8</a:t>
            </a:fld>
            <a:endParaRPr lang="ru-RU"/>
          </a:p>
        </p:txBody>
      </p:sp>
      <p:graphicFrame>
        <p:nvGraphicFramePr>
          <p:cNvPr id="5" name="Chart 4">
            <a:extLst>
              <a:ext uri="{FF2B5EF4-FFF2-40B4-BE49-F238E27FC236}">
                <a16:creationId xmlns:a16="http://schemas.microsoft.com/office/drawing/2014/main" xmlns="" id="{70B3AC94-1F5A-4C16-9156-82EA88DD4E62}"/>
              </a:ext>
            </a:extLst>
          </p:cNvPr>
          <p:cNvGraphicFramePr>
            <a:graphicFrameLocks/>
          </p:cNvGraphicFramePr>
          <p:nvPr>
            <p:extLst>
              <p:ext uri="{D42A27DB-BD31-4B8C-83A1-F6EECF244321}">
                <p14:modId xmlns:p14="http://schemas.microsoft.com/office/powerpoint/2010/main" val="1509626159"/>
              </p:ext>
            </p:extLst>
          </p:nvPr>
        </p:nvGraphicFramePr>
        <p:xfrm>
          <a:off x="1183480" y="2110740"/>
          <a:ext cx="6777039" cy="26365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xmlns="" id="{4AEB9AA1-5DD5-44D3-BB56-66CB12843BAF}"/>
              </a:ext>
            </a:extLst>
          </p:cNvPr>
          <p:cNvSpPr txBox="1"/>
          <p:nvPr/>
        </p:nvSpPr>
        <p:spPr>
          <a:xfrm>
            <a:off x="1187624" y="476672"/>
            <a:ext cx="6336704" cy="830997"/>
          </a:xfrm>
          <a:prstGeom prst="rect">
            <a:avLst/>
          </a:prstGeom>
          <a:noFill/>
        </p:spPr>
        <p:txBody>
          <a:bodyPr wrap="square" rtlCol="0">
            <a:spAutoFit/>
          </a:bodyPr>
          <a:lstStyle/>
          <a:p>
            <a:pPr algn="ctr"/>
            <a:r>
              <a:rPr lang="en-US" sz="2400" b="1" dirty="0"/>
              <a:t>Distribution of Internet users by purpose of use, percentage</a:t>
            </a:r>
            <a:endParaRPr lang="en-GB" sz="2400" b="1" dirty="0"/>
          </a:p>
        </p:txBody>
      </p:sp>
    </p:spTree>
    <p:extLst>
      <p:ext uri="{BB962C8B-B14F-4D97-AF65-F5344CB8AC3E}">
        <p14:creationId xmlns:p14="http://schemas.microsoft.com/office/powerpoint/2010/main" val="2526129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9FFEF34-4109-495B-8F1C-1A9727DFC624}"/>
              </a:ext>
            </a:extLst>
          </p:cNvPr>
          <p:cNvSpPr>
            <a:spLocks noGrp="1"/>
          </p:cNvSpPr>
          <p:nvPr>
            <p:ph type="ftr" sz="quarter" idx="11"/>
          </p:nvPr>
        </p:nvSpPr>
        <p:spPr>
          <a:xfrm rot="16200000">
            <a:off x="6769298" y="3231148"/>
            <a:ext cx="4002505" cy="365760"/>
          </a:xfrm>
        </p:spPr>
        <p:txBody>
          <a:bodyPr/>
          <a:lstStyle/>
          <a:p>
            <a:pPr algn="ctr"/>
            <a:r>
              <a:rPr lang="en-US" sz="1600" dirty="0"/>
              <a:t>Maintaining ICT statistics in Azerbaijan</a:t>
            </a:r>
            <a:endParaRPr lang="ru-RU" sz="1600" dirty="0"/>
          </a:p>
        </p:txBody>
      </p:sp>
      <p:sp>
        <p:nvSpPr>
          <p:cNvPr id="3" name="Slide Number Placeholder 2">
            <a:extLst>
              <a:ext uri="{FF2B5EF4-FFF2-40B4-BE49-F238E27FC236}">
                <a16:creationId xmlns:a16="http://schemas.microsoft.com/office/drawing/2014/main" xmlns="" id="{C381AC52-6DEE-4F62-9901-3CC24BF68758}"/>
              </a:ext>
            </a:extLst>
          </p:cNvPr>
          <p:cNvSpPr>
            <a:spLocks noGrp="1"/>
          </p:cNvSpPr>
          <p:nvPr>
            <p:ph type="sldNum" sz="quarter" idx="12"/>
          </p:nvPr>
        </p:nvSpPr>
        <p:spPr/>
        <p:txBody>
          <a:bodyPr/>
          <a:lstStyle/>
          <a:p>
            <a:fld id="{1D7E3D7D-9A33-4B75-9561-72C6309A0A75}" type="slidenum">
              <a:rPr lang="ru-RU" smtClean="0"/>
              <a:t>9</a:t>
            </a:fld>
            <a:endParaRPr lang="ru-RU"/>
          </a:p>
        </p:txBody>
      </p:sp>
      <p:graphicFrame>
        <p:nvGraphicFramePr>
          <p:cNvPr id="4" name="Chart 3">
            <a:extLst>
              <a:ext uri="{FF2B5EF4-FFF2-40B4-BE49-F238E27FC236}">
                <a16:creationId xmlns:a16="http://schemas.microsoft.com/office/drawing/2014/main" xmlns="" id="{3E5DEB3C-30C6-4CBE-BB03-3D78BB51A6BF}"/>
              </a:ext>
            </a:extLst>
          </p:cNvPr>
          <p:cNvGraphicFramePr>
            <a:graphicFrameLocks/>
          </p:cNvGraphicFramePr>
          <p:nvPr>
            <p:extLst>
              <p:ext uri="{D42A27DB-BD31-4B8C-83A1-F6EECF244321}">
                <p14:modId xmlns:p14="http://schemas.microsoft.com/office/powerpoint/2010/main" val="1094284028"/>
              </p:ext>
            </p:extLst>
          </p:nvPr>
        </p:nvGraphicFramePr>
        <p:xfrm>
          <a:off x="611560" y="2012154"/>
          <a:ext cx="7668047" cy="415314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xmlns="" id="{4AAA4630-AE5C-46B2-99DD-5575B7D61CFB}"/>
              </a:ext>
            </a:extLst>
          </p:cNvPr>
          <p:cNvSpPr txBox="1"/>
          <p:nvPr/>
        </p:nvSpPr>
        <p:spPr>
          <a:xfrm>
            <a:off x="1259632" y="480815"/>
            <a:ext cx="6264696" cy="830997"/>
          </a:xfrm>
          <a:prstGeom prst="rect">
            <a:avLst/>
          </a:prstGeom>
          <a:noFill/>
        </p:spPr>
        <p:txBody>
          <a:bodyPr wrap="square" rtlCol="0">
            <a:spAutoFit/>
          </a:bodyPr>
          <a:lstStyle/>
          <a:p>
            <a:pPr algn="ctr"/>
            <a:r>
              <a:rPr lang="en-US" sz="2400" b="1" dirty="0"/>
              <a:t>Indicators of enterprises on the use of computers and the Internet</a:t>
            </a:r>
            <a:endParaRPr lang="en-GB" sz="2400" b="1" dirty="0"/>
          </a:p>
        </p:txBody>
      </p:sp>
    </p:spTree>
    <p:extLst>
      <p:ext uri="{BB962C8B-B14F-4D97-AF65-F5344CB8AC3E}">
        <p14:creationId xmlns:p14="http://schemas.microsoft.com/office/powerpoint/2010/main" val="25453145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2843</TotalTime>
  <Words>896</Words>
  <Application>Microsoft Office PowerPoint</Application>
  <PresentationFormat>Экран (4:3)</PresentationFormat>
  <Paragraphs>159</Paragraphs>
  <Slides>18</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20" baseType="lpstr">
      <vt:lpstr>Adjacency</vt:lpstr>
      <vt:lpstr>CorelDRAW</vt:lpstr>
      <vt:lpstr>Презентация PowerPoint</vt:lpstr>
      <vt:lpstr>Legal framework for the production and dissemination of ICT statistics</vt:lpstr>
      <vt:lpstr>Data sources used to produce ICT statistics</vt:lpstr>
      <vt:lpstr>Sample statistical observation to study the use of ICT in households</vt:lpstr>
      <vt:lpstr>Презентация PowerPoint</vt:lpstr>
      <vt:lpstr>Indicators of the use of ICT equipment in households</vt:lpstr>
      <vt:lpstr>Indicators  of  Internet use by the population</vt:lpstr>
      <vt:lpstr>Презентация PowerPoint</vt:lpstr>
      <vt:lpstr>Презентация PowerPoint</vt:lpstr>
      <vt:lpstr>Презентация PowerPoint</vt:lpstr>
      <vt:lpstr>Methodology used in the production of ICT statistics</vt:lpstr>
      <vt:lpstr>Dissemination of  ICT statistics</vt:lpstr>
      <vt:lpstr>International cooperation</vt:lpstr>
      <vt:lpstr>International cooperation</vt:lpstr>
      <vt:lpstr>International cooperation</vt:lpstr>
      <vt:lpstr>International cooperation</vt:lpstr>
      <vt:lpstr>Works planned in the field of ICT statistics</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Gulbala</dc:creator>
  <cp:lastModifiedBy>Admin</cp:lastModifiedBy>
  <cp:revision>123</cp:revision>
  <cp:lastPrinted>2016-09-13T07:42:47Z</cp:lastPrinted>
  <dcterms:created xsi:type="dcterms:W3CDTF">2016-08-09T03:37:43Z</dcterms:created>
  <dcterms:modified xsi:type="dcterms:W3CDTF">2024-06-17T11:22:35Z</dcterms:modified>
</cp:coreProperties>
</file>